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digiana Toybox" charset="1" panose="02000500000000000000"/>
      <p:regular r:id="rId10"/>
    </p:embeddedFont>
    <p:embeddedFont>
      <p:font typeface="Adigiana Toybox Bold" charset="1" panose="02000500000000000000"/>
      <p:regular r:id="rId11"/>
    </p:embeddedFont>
    <p:embeddedFont>
      <p:font typeface="Adigiana Toybox Italics" charset="1" panose="02000500000000000000"/>
      <p:regular r:id="rId12"/>
    </p:embeddedFont>
    <p:embeddedFont>
      <p:font typeface="Adigiana Toybox Bold Italics" charset="1" panose="02000500000000000000"/>
      <p:regular r:id="rId13"/>
    </p:embeddedFont>
    <p:embeddedFont>
      <p:font typeface="Core Bandi Face" charset="1" panose="0106050600000002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grpSp>
        <p:nvGrpSpPr>
          <p:cNvPr name="Group 3" id="3"/>
          <p:cNvGrpSpPr/>
          <p:nvPr/>
        </p:nvGrpSpPr>
        <p:grpSpPr>
          <a:xfrm rot="0">
            <a:off x="-1595732" y="8485923"/>
            <a:ext cx="21479465" cy="1544754"/>
            <a:chOff x="0" y="0"/>
            <a:chExt cx="28639286" cy="2059672"/>
          </a:xfrm>
        </p:grpSpPr>
        <p:sp>
          <p:nvSpPr>
            <p:cNvPr name="Freeform 4" id="4"/>
            <p:cNvSpPr/>
            <p:nvPr/>
          </p:nvSpPr>
          <p:spPr>
            <a:xfrm flipH="false" flipV="false" rot="0">
              <a:off x="0"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69892"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539814"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319643"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089535"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3859458"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0" id="10"/>
          <p:cNvSpPr/>
          <p:nvPr/>
        </p:nvSpPr>
        <p:spPr>
          <a:xfrm flipH="false" flipV="false" rot="-4533429">
            <a:off x="13476906" y="-4046677"/>
            <a:ext cx="6989714" cy="8093353"/>
          </a:xfrm>
          <a:custGeom>
            <a:avLst/>
            <a:gdLst/>
            <a:ahLst/>
            <a:cxnLst/>
            <a:rect r="r" b="b" t="t" l="l"/>
            <a:pathLst>
              <a:path h="8093353" w="6989714">
                <a:moveTo>
                  <a:pt x="0" y="0"/>
                </a:moveTo>
                <a:lnTo>
                  <a:pt x="6989715" y="0"/>
                </a:lnTo>
                <a:lnTo>
                  <a:pt x="6989715" y="8093354"/>
                </a:lnTo>
                <a:lnTo>
                  <a:pt x="0" y="80933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834127" y="1675528"/>
            <a:ext cx="10620434" cy="3836670"/>
          </a:xfrm>
          <a:prstGeom prst="rect">
            <a:avLst/>
          </a:prstGeom>
        </p:spPr>
        <p:txBody>
          <a:bodyPr anchor="t" rtlCol="false" tIns="0" lIns="0" bIns="0" rIns="0">
            <a:spAutoFit/>
          </a:bodyPr>
          <a:lstStyle/>
          <a:p>
            <a:pPr algn="ctr">
              <a:lnSpc>
                <a:spcPts val="15240"/>
              </a:lnSpc>
            </a:pPr>
            <a:r>
              <a:rPr lang="en-US" sz="12000">
                <a:solidFill>
                  <a:srgbClr val="545C9E"/>
                </a:solidFill>
                <a:latin typeface="Adigiana Toybox"/>
              </a:rPr>
              <a:t>TUGAS KELOMPOK</a:t>
            </a:r>
          </a:p>
        </p:txBody>
      </p:sp>
      <p:sp>
        <p:nvSpPr>
          <p:cNvPr name="TextBox 12" id="12"/>
          <p:cNvSpPr txBox="true"/>
          <p:nvPr/>
        </p:nvSpPr>
        <p:spPr>
          <a:xfrm rot="0">
            <a:off x="6336993" y="6399797"/>
            <a:ext cx="5614702" cy="688909"/>
          </a:xfrm>
          <a:prstGeom prst="rect">
            <a:avLst/>
          </a:prstGeom>
        </p:spPr>
        <p:txBody>
          <a:bodyPr anchor="t" rtlCol="false" tIns="0" lIns="0" bIns="0" rIns="0">
            <a:spAutoFit/>
          </a:bodyPr>
          <a:lstStyle/>
          <a:p>
            <a:pPr algn="ctr">
              <a:lnSpc>
                <a:spcPts val="5599"/>
              </a:lnSpc>
            </a:pPr>
            <a:r>
              <a:rPr lang="en-US" sz="3999">
                <a:solidFill>
                  <a:srgbClr val="C4A2D7"/>
                </a:solidFill>
                <a:latin typeface="Core Bandi Face"/>
              </a:rPr>
              <a:t>Disusun oleh Kelompok :</a:t>
            </a:r>
          </a:p>
        </p:txBody>
      </p:sp>
      <p:sp>
        <p:nvSpPr>
          <p:cNvPr name="TextBox 13" id="13"/>
          <p:cNvSpPr txBox="true"/>
          <p:nvPr/>
        </p:nvSpPr>
        <p:spPr>
          <a:xfrm rot="0">
            <a:off x="6336993" y="7022030"/>
            <a:ext cx="5614702" cy="688975"/>
          </a:xfrm>
          <a:prstGeom prst="rect">
            <a:avLst/>
          </a:prstGeom>
        </p:spPr>
        <p:txBody>
          <a:bodyPr anchor="t" rtlCol="false" tIns="0" lIns="0" bIns="0" rIns="0">
            <a:spAutoFit/>
          </a:bodyPr>
          <a:lstStyle/>
          <a:p>
            <a:pPr algn="ctr">
              <a:lnSpc>
                <a:spcPts val="5599"/>
              </a:lnSpc>
            </a:pPr>
            <a:r>
              <a:rPr lang="en-US" sz="3999">
                <a:solidFill>
                  <a:srgbClr val="545C9E"/>
                </a:solidFill>
                <a:latin typeface="Core Bandi Face"/>
              </a:rPr>
              <a:t>3</a:t>
            </a:r>
          </a:p>
        </p:txBody>
      </p:sp>
      <p:sp>
        <p:nvSpPr>
          <p:cNvPr name="Freeform 14" id="14"/>
          <p:cNvSpPr/>
          <p:nvPr/>
        </p:nvSpPr>
        <p:spPr>
          <a:xfrm flipH="false" flipV="true" rot="-6702528">
            <a:off x="-2609032" y="-3599291"/>
            <a:ext cx="6989714" cy="8093353"/>
          </a:xfrm>
          <a:custGeom>
            <a:avLst/>
            <a:gdLst/>
            <a:ahLst/>
            <a:cxnLst/>
            <a:rect r="r" b="b" t="t" l="l"/>
            <a:pathLst>
              <a:path h="8093353" w="6989714">
                <a:moveTo>
                  <a:pt x="0" y="8093353"/>
                </a:moveTo>
                <a:lnTo>
                  <a:pt x="6989714" y="8093353"/>
                </a:lnTo>
                <a:lnTo>
                  <a:pt x="6989714" y="0"/>
                </a:lnTo>
                <a:lnTo>
                  <a:pt x="0" y="0"/>
                </a:lnTo>
                <a:lnTo>
                  <a:pt x="0" y="809335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697413" y="4393707"/>
            <a:ext cx="2561887" cy="3688581"/>
          </a:xfrm>
          <a:custGeom>
            <a:avLst/>
            <a:gdLst/>
            <a:ahLst/>
            <a:cxnLst/>
            <a:rect r="r" b="b" t="t" l="l"/>
            <a:pathLst>
              <a:path h="3688581" w="2561887">
                <a:moveTo>
                  <a:pt x="0" y="0"/>
                </a:moveTo>
                <a:lnTo>
                  <a:pt x="2561887" y="0"/>
                </a:lnTo>
                <a:lnTo>
                  <a:pt x="2561887" y="3688581"/>
                </a:lnTo>
                <a:lnTo>
                  <a:pt x="0" y="3688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false" rot="0">
            <a:off x="1028700" y="4393707"/>
            <a:ext cx="2561887" cy="3688581"/>
          </a:xfrm>
          <a:custGeom>
            <a:avLst/>
            <a:gdLst/>
            <a:ahLst/>
            <a:cxnLst/>
            <a:rect r="r" b="b" t="t" l="l"/>
            <a:pathLst>
              <a:path h="3688581" w="2561887">
                <a:moveTo>
                  <a:pt x="2561887" y="0"/>
                </a:moveTo>
                <a:lnTo>
                  <a:pt x="0" y="0"/>
                </a:lnTo>
                <a:lnTo>
                  <a:pt x="0" y="3688581"/>
                </a:lnTo>
                <a:lnTo>
                  <a:pt x="2561887" y="3688581"/>
                </a:lnTo>
                <a:lnTo>
                  <a:pt x="256188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0540" y="-349952"/>
            <a:ext cx="16046920" cy="10853553"/>
          </a:xfrm>
          <a:custGeom>
            <a:avLst/>
            <a:gdLst/>
            <a:ahLst/>
            <a:cxnLst/>
            <a:rect r="r" b="b" t="t" l="l"/>
            <a:pathLst>
              <a:path h="10853553" w="16046920">
                <a:moveTo>
                  <a:pt x="0" y="0"/>
                </a:moveTo>
                <a:lnTo>
                  <a:pt x="16046920" y="0"/>
                </a:lnTo>
                <a:lnTo>
                  <a:pt x="16046920" y="10853554"/>
                </a:lnTo>
                <a:lnTo>
                  <a:pt x="0" y="10853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33783" y="4553886"/>
            <a:ext cx="10620434" cy="3836670"/>
          </a:xfrm>
          <a:prstGeom prst="rect">
            <a:avLst/>
          </a:prstGeom>
        </p:spPr>
        <p:txBody>
          <a:bodyPr anchor="t" rtlCol="false" tIns="0" lIns="0" bIns="0" rIns="0">
            <a:spAutoFit/>
          </a:bodyPr>
          <a:lstStyle/>
          <a:p>
            <a:pPr algn="ctr">
              <a:lnSpc>
                <a:spcPts val="15240"/>
              </a:lnSpc>
            </a:pPr>
            <a:r>
              <a:rPr lang="en-US" sz="12000">
                <a:solidFill>
                  <a:srgbClr val="545C9E"/>
                </a:solidFill>
                <a:latin typeface="Adigiana Toybox"/>
              </a:rPr>
              <a:t>TERIMA</a:t>
            </a:r>
          </a:p>
          <a:p>
            <a:pPr algn="ctr">
              <a:lnSpc>
                <a:spcPts val="15240"/>
              </a:lnSpc>
            </a:pPr>
            <a:r>
              <a:rPr lang="en-US" sz="12000">
                <a:solidFill>
                  <a:srgbClr val="545C9E"/>
                </a:solidFill>
                <a:latin typeface="Adigiana Toybox"/>
              </a:rPr>
              <a:t>KASIH</a:t>
            </a:r>
          </a:p>
        </p:txBody>
      </p:sp>
      <p:grpSp>
        <p:nvGrpSpPr>
          <p:cNvPr name="Group 4" id="4"/>
          <p:cNvGrpSpPr/>
          <p:nvPr/>
        </p:nvGrpSpPr>
        <p:grpSpPr>
          <a:xfrm rot="-10800000">
            <a:off x="-2449493" y="9377023"/>
            <a:ext cx="23186986" cy="1667555"/>
            <a:chOff x="0" y="0"/>
            <a:chExt cx="30915981" cy="2223406"/>
          </a:xfrm>
        </p:grpSpPr>
        <p:sp>
          <p:nvSpPr>
            <p:cNvPr name="Freeform 5" id="5"/>
            <p:cNvSpPr/>
            <p:nvPr/>
          </p:nvSpPr>
          <p:spPr>
            <a:xfrm flipH="false" flipV="false" rot="0">
              <a:off x="0" y="0"/>
              <a:ext cx="5159804" cy="2223406"/>
            </a:xfrm>
            <a:custGeom>
              <a:avLst/>
              <a:gdLst/>
              <a:ahLst/>
              <a:cxnLst/>
              <a:rect r="r" b="b" t="t" l="l"/>
              <a:pathLst>
                <a:path h="2223406" w="5159804">
                  <a:moveTo>
                    <a:pt x="0" y="0"/>
                  </a:moveTo>
                  <a:lnTo>
                    <a:pt x="5159804" y="0"/>
                  </a:lnTo>
                  <a:lnTo>
                    <a:pt x="5159804"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149077" y="0"/>
              <a:ext cx="5159804" cy="2223406"/>
            </a:xfrm>
            <a:custGeom>
              <a:avLst/>
              <a:gdLst/>
              <a:ahLst/>
              <a:cxnLst/>
              <a:rect r="r" b="b" t="t" l="l"/>
              <a:pathLst>
                <a:path h="2223406" w="5159804">
                  <a:moveTo>
                    <a:pt x="0" y="0"/>
                  </a:moveTo>
                  <a:lnTo>
                    <a:pt x="5159803" y="0"/>
                  </a:lnTo>
                  <a:lnTo>
                    <a:pt x="5159803"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98187" y="0"/>
              <a:ext cx="5159804" cy="2223406"/>
            </a:xfrm>
            <a:custGeom>
              <a:avLst/>
              <a:gdLst/>
              <a:ahLst/>
              <a:cxnLst/>
              <a:rect r="r" b="b" t="t" l="l"/>
              <a:pathLst>
                <a:path h="2223406" w="5159804">
                  <a:moveTo>
                    <a:pt x="0" y="0"/>
                  </a:moveTo>
                  <a:lnTo>
                    <a:pt x="5159804" y="0"/>
                  </a:lnTo>
                  <a:lnTo>
                    <a:pt x="5159804"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457991" y="0"/>
              <a:ext cx="5159804" cy="2223406"/>
            </a:xfrm>
            <a:custGeom>
              <a:avLst/>
              <a:gdLst/>
              <a:ahLst/>
              <a:cxnLst/>
              <a:rect r="r" b="b" t="t" l="l"/>
              <a:pathLst>
                <a:path h="2223406" w="5159804">
                  <a:moveTo>
                    <a:pt x="0" y="0"/>
                  </a:moveTo>
                  <a:lnTo>
                    <a:pt x="5159803" y="0"/>
                  </a:lnTo>
                  <a:lnTo>
                    <a:pt x="5159803"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0607067" y="0"/>
              <a:ext cx="5159804" cy="2223406"/>
            </a:xfrm>
            <a:custGeom>
              <a:avLst/>
              <a:gdLst/>
              <a:ahLst/>
              <a:cxnLst/>
              <a:rect r="r" b="b" t="t" l="l"/>
              <a:pathLst>
                <a:path h="2223406" w="5159804">
                  <a:moveTo>
                    <a:pt x="0" y="0"/>
                  </a:moveTo>
                  <a:lnTo>
                    <a:pt x="5159804" y="0"/>
                  </a:lnTo>
                  <a:lnTo>
                    <a:pt x="5159804"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5756177" y="0"/>
              <a:ext cx="5159804" cy="2223406"/>
            </a:xfrm>
            <a:custGeom>
              <a:avLst/>
              <a:gdLst/>
              <a:ahLst/>
              <a:cxnLst/>
              <a:rect r="r" b="b" t="t" l="l"/>
              <a:pathLst>
                <a:path h="2223406" w="5159804">
                  <a:moveTo>
                    <a:pt x="0" y="0"/>
                  </a:moveTo>
                  <a:lnTo>
                    <a:pt x="5159804" y="0"/>
                  </a:lnTo>
                  <a:lnTo>
                    <a:pt x="5159804" y="2223406"/>
                  </a:lnTo>
                  <a:lnTo>
                    <a:pt x="0" y="222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1905754">
            <a:off x="-291727" y="380676"/>
            <a:ext cx="3946086" cy="2059139"/>
          </a:xfrm>
          <a:custGeom>
            <a:avLst/>
            <a:gdLst/>
            <a:ahLst/>
            <a:cxnLst/>
            <a:rect r="r" b="b" t="t" l="l"/>
            <a:pathLst>
              <a:path h="2059139" w="3946086">
                <a:moveTo>
                  <a:pt x="0" y="0"/>
                </a:moveTo>
                <a:lnTo>
                  <a:pt x="3946085" y="0"/>
                </a:lnTo>
                <a:lnTo>
                  <a:pt x="3946085" y="2059139"/>
                </a:lnTo>
                <a:lnTo>
                  <a:pt x="0" y="205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20568">
            <a:off x="14794151" y="380676"/>
            <a:ext cx="3946086" cy="2059139"/>
          </a:xfrm>
          <a:custGeom>
            <a:avLst/>
            <a:gdLst/>
            <a:ahLst/>
            <a:cxnLst/>
            <a:rect r="r" b="b" t="t" l="l"/>
            <a:pathLst>
              <a:path h="2059139" w="3946086">
                <a:moveTo>
                  <a:pt x="0" y="0"/>
                </a:moveTo>
                <a:lnTo>
                  <a:pt x="3946086" y="0"/>
                </a:lnTo>
                <a:lnTo>
                  <a:pt x="3946086" y="2059139"/>
                </a:lnTo>
                <a:lnTo>
                  <a:pt x="0" y="205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1244" y="7743190"/>
            <a:ext cx="7315200" cy="2593571"/>
          </a:xfrm>
          <a:custGeom>
            <a:avLst/>
            <a:gdLst/>
            <a:ahLst/>
            <a:cxnLst/>
            <a:rect r="r" b="b" t="t" l="l"/>
            <a:pathLst>
              <a:path h="2593571" w="7315200">
                <a:moveTo>
                  <a:pt x="0" y="0"/>
                </a:moveTo>
                <a:lnTo>
                  <a:pt x="7315200" y="0"/>
                </a:lnTo>
                <a:lnTo>
                  <a:pt x="7315200" y="2593571"/>
                </a:lnTo>
                <a:lnTo>
                  <a:pt x="0" y="2593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1594044" y="7743190"/>
            <a:ext cx="7315200" cy="2593571"/>
          </a:xfrm>
          <a:custGeom>
            <a:avLst/>
            <a:gdLst/>
            <a:ahLst/>
            <a:cxnLst/>
            <a:rect r="r" b="b" t="t" l="l"/>
            <a:pathLst>
              <a:path h="2593571" w="7315200">
                <a:moveTo>
                  <a:pt x="7315200" y="0"/>
                </a:moveTo>
                <a:lnTo>
                  <a:pt x="0" y="0"/>
                </a:lnTo>
                <a:lnTo>
                  <a:pt x="0" y="2593571"/>
                </a:lnTo>
                <a:lnTo>
                  <a:pt x="7315200" y="2593571"/>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1100" y="5762231"/>
            <a:ext cx="1019712" cy="1370723"/>
          </a:xfrm>
          <a:custGeom>
            <a:avLst/>
            <a:gdLst/>
            <a:ahLst/>
            <a:cxnLst/>
            <a:rect r="r" b="b" t="t" l="l"/>
            <a:pathLst>
              <a:path h="1370723" w="1019712">
                <a:moveTo>
                  <a:pt x="0" y="0"/>
                </a:moveTo>
                <a:lnTo>
                  <a:pt x="1019713" y="0"/>
                </a:lnTo>
                <a:lnTo>
                  <a:pt x="1019713" y="1370723"/>
                </a:lnTo>
                <a:lnTo>
                  <a:pt x="0" y="1370723"/>
                </a:lnTo>
                <a:lnTo>
                  <a:pt x="0" y="0"/>
                </a:lnTo>
                <a:close/>
              </a:path>
            </a:pathLst>
          </a:custGeom>
          <a:blipFill>
            <a:blip r:embed="rId7">
              <a:extLst>
                <a:ext uri="{96DAC541-7B7A-43D3-8B79-37D633B846F1}">
                  <asvg:svgBlip xmlns:asvg="http://schemas.microsoft.com/office/drawing/2016/SVG/main" r:embed="rId8"/>
                </a:ext>
              </a:extLst>
            </a:blip>
            <a:stretch>
              <a:fillRect l="0" t="-200191" r="-498218" b="0"/>
            </a:stretch>
          </a:blipFill>
        </p:spPr>
      </p:sp>
      <p:sp>
        <p:nvSpPr>
          <p:cNvPr name="Freeform 8" id="8"/>
          <p:cNvSpPr/>
          <p:nvPr/>
        </p:nvSpPr>
        <p:spPr>
          <a:xfrm flipH="true" flipV="false" rot="0">
            <a:off x="16189273" y="5762231"/>
            <a:ext cx="1019712" cy="1370723"/>
          </a:xfrm>
          <a:custGeom>
            <a:avLst/>
            <a:gdLst/>
            <a:ahLst/>
            <a:cxnLst/>
            <a:rect r="r" b="b" t="t" l="l"/>
            <a:pathLst>
              <a:path h="1370723" w="1019712">
                <a:moveTo>
                  <a:pt x="1019712" y="0"/>
                </a:moveTo>
                <a:lnTo>
                  <a:pt x="0" y="0"/>
                </a:lnTo>
                <a:lnTo>
                  <a:pt x="0" y="1370723"/>
                </a:lnTo>
                <a:lnTo>
                  <a:pt x="1019712" y="1370723"/>
                </a:lnTo>
                <a:lnTo>
                  <a:pt x="1019712" y="0"/>
                </a:lnTo>
                <a:close/>
              </a:path>
            </a:pathLst>
          </a:custGeom>
          <a:blipFill>
            <a:blip r:embed="rId7">
              <a:extLst>
                <a:ext uri="{96DAC541-7B7A-43D3-8B79-37D633B846F1}">
                  <asvg:svgBlip xmlns:asvg="http://schemas.microsoft.com/office/drawing/2016/SVG/main" r:embed="rId8"/>
                </a:ext>
              </a:extLst>
            </a:blip>
            <a:stretch>
              <a:fillRect l="0" t="-200191" r="-498218" b="0"/>
            </a:stretch>
          </a:blipFill>
        </p:spPr>
      </p:sp>
      <p:sp>
        <p:nvSpPr>
          <p:cNvPr name="Freeform 9" id="9"/>
          <p:cNvSpPr/>
          <p:nvPr/>
        </p:nvSpPr>
        <p:spPr>
          <a:xfrm flipH="false" flipV="false" rot="0">
            <a:off x="7681889" y="7743190"/>
            <a:ext cx="2924222" cy="2653559"/>
          </a:xfrm>
          <a:custGeom>
            <a:avLst/>
            <a:gdLst/>
            <a:ahLst/>
            <a:cxnLst/>
            <a:rect r="r" b="b" t="t" l="l"/>
            <a:pathLst>
              <a:path h="2653559" w="2924222">
                <a:moveTo>
                  <a:pt x="0" y="0"/>
                </a:moveTo>
                <a:lnTo>
                  <a:pt x="2924222" y="0"/>
                </a:lnTo>
                <a:lnTo>
                  <a:pt x="2924222" y="2653559"/>
                </a:lnTo>
                <a:lnTo>
                  <a:pt x="0" y="26535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036356" y="1488580"/>
            <a:ext cx="12826822" cy="1708052"/>
          </a:xfrm>
          <a:prstGeom prst="rect">
            <a:avLst/>
          </a:prstGeom>
        </p:spPr>
        <p:txBody>
          <a:bodyPr anchor="t" rtlCol="false" tIns="0" lIns="0" bIns="0" rIns="0">
            <a:spAutoFit/>
          </a:bodyPr>
          <a:lstStyle/>
          <a:p>
            <a:pPr algn="ctr">
              <a:lnSpc>
                <a:spcPts val="13999"/>
              </a:lnSpc>
            </a:pPr>
            <a:r>
              <a:rPr lang="en-US" sz="9999">
                <a:solidFill>
                  <a:srgbClr val="545C9E"/>
                </a:solidFill>
                <a:latin typeface="Adigiana Toybox"/>
              </a:rPr>
              <a:t>Anggota Kelompok</a:t>
            </a:r>
          </a:p>
        </p:txBody>
      </p:sp>
      <p:sp>
        <p:nvSpPr>
          <p:cNvPr name="TextBox 11" id="11"/>
          <p:cNvSpPr txBox="true"/>
          <p:nvPr/>
        </p:nvSpPr>
        <p:spPr>
          <a:xfrm rot="0">
            <a:off x="5551053" y="3928765"/>
            <a:ext cx="7797430" cy="2844165"/>
          </a:xfrm>
          <a:prstGeom prst="rect">
            <a:avLst/>
          </a:prstGeom>
        </p:spPr>
        <p:txBody>
          <a:bodyPr anchor="t" rtlCol="false" tIns="0" lIns="0" bIns="0" rIns="0">
            <a:spAutoFit/>
          </a:bodyPr>
          <a:lstStyle/>
          <a:p>
            <a:pPr algn="ctr" marL="971548" indent="-485774" lvl="1">
              <a:lnSpc>
                <a:spcPts val="7604"/>
              </a:lnSpc>
              <a:buFont typeface="Arial"/>
              <a:buChar char="•"/>
            </a:pPr>
            <a:r>
              <a:rPr lang="en-US" sz="4499">
                <a:solidFill>
                  <a:srgbClr val="545C9E"/>
                </a:solidFill>
                <a:latin typeface="Core Bandi Face"/>
              </a:rPr>
              <a:t>JOANA DEIKA PRATAMA</a:t>
            </a:r>
          </a:p>
          <a:p>
            <a:pPr algn="ctr" marL="971548" indent="-485774" lvl="1">
              <a:lnSpc>
                <a:spcPts val="7604"/>
              </a:lnSpc>
              <a:buFont typeface="Arial"/>
              <a:buChar char="•"/>
            </a:pPr>
            <a:r>
              <a:rPr lang="en-US" sz="4499">
                <a:solidFill>
                  <a:srgbClr val="545C9E"/>
                </a:solidFill>
                <a:latin typeface="Core Bandi Face"/>
              </a:rPr>
              <a:t>FALASHIFFA GADING</a:t>
            </a:r>
          </a:p>
          <a:p>
            <a:pPr algn="ctr" marL="971548" indent="-485774" lvl="1">
              <a:lnSpc>
                <a:spcPts val="7604"/>
              </a:lnSpc>
              <a:buFont typeface="Arial"/>
              <a:buChar char="•"/>
            </a:pPr>
            <a:r>
              <a:rPr lang="en-US" sz="4499">
                <a:solidFill>
                  <a:srgbClr val="545C9E"/>
                </a:solidFill>
                <a:latin typeface="Core Bandi Face"/>
              </a:rPr>
              <a:t>FAIRULLAH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1318338">
            <a:off x="-1749030" y="-3665840"/>
            <a:ext cx="5235400" cy="5623965"/>
          </a:xfrm>
          <a:custGeom>
            <a:avLst/>
            <a:gdLst/>
            <a:ahLst/>
            <a:cxnLst/>
            <a:rect r="r" b="b" t="t" l="l"/>
            <a:pathLst>
              <a:path h="5623965" w="5235400">
                <a:moveTo>
                  <a:pt x="0" y="0"/>
                </a:moveTo>
                <a:lnTo>
                  <a:pt x="5235401" y="0"/>
                </a:lnTo>
                <a:lnTo>
                  <a:pt x="5235401" y="5623965"/>
                </a:lnTo>
                <a:lnTo>
                  <a:pt x="0" y="56239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208221">
            <a:off x="14708275" y="-3692680"/>
            <a:ext cx="5235400" cy="5623965"/>
          </a:xfrm>
          <a:custGeom>
            <a:avLst/>
            <a:gdLst/>
            <a:ahLst/>
            <a:cxnLst/>
            <a:rect r="r" b="b" t="t" l="l"/>
            <a:pathLst>
              <a:path h="5623965" w="5235400">
                <a:moveTo>
                  <a:pt x="5235400" y="0"/>
                </a:moveTo>
                <a:lnTo>
                  <a:pt x="0" y="0"/>
                </a:lnTo>
                <a:lnTo>
                  <a:pt x="0" y="5623965"/>
                </a:lnTo>
                <a:lnTo>
                  <a:pt x="5235400" y="5623965"/>
                </a:lnTo>
                <a:lnTo>
                  <a:pt x="5235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3964741">
            <a:off x="12413941" y="6895001"/>
            <a:ext cx="4980637" cy="9161706"/>
          </a:xfrm>
          <a:custGeom>
            <a:avLst/>
            <a:gdLst/>
            <a:ahLst/>
            <a:cxnLst/>
            <a:rect r="r" b="b" t="t" l="l"/>
            <a:pathLst>
              <a:path h="9161706" w="4980637">
                <a:moveTo>
                  <a:pt x="4980636" y="0"/>
                </a:moveTo>
                <a:lnTo>
                  <a:pt x="0" y="0"/>
                </a:lnTo>
                <a:lnTo>
                  <a:pt x="0" y="9161706"/>
                </a:lnTo>
                <a:lnTo>
                  <a:pt x="4980636" y="9161706"/>
                </a:lnTo>
                <a:lnTo>
                  <a:pt x="49806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719723">
            <a:off x="584170" y="6895001"/>
            <a:ext cx="4980637" cy="9161706"/>
          </a:xfrm>
          <a:custGeom>
            <a:avLst/>
            <a:gdLst/>
            <a:ahLst/>
            <a:cxnLst/>
            <a:rect r="r" b="b" t="t" l="l"/>
            <a:pathLst>
              <a:path h="9161706" w="4980637">
                <a:moveTo>
                  <a:pt x="0" y="0"/>
                </a:moveTo>
                <a:lnTo>
                  <a:pt x="4980637" y="0"/>
                </a:lnTo>
                <a:lnTo>
                  <a:pt x="4980637" y="9161706"/>
                </a:lnTo>
                <a:lnTo>
                  <a:pt x="0" y="9161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63311" y="2799564"/>
            <a:ext cx="4288909" cy="3429565"/>
          </a:xfrm>
          <a:custGeom>
            <a:avLst/>
            <a:gdLst/>
            <a:ahLst/>
            <a:cxnLst/>
            <a:rect r="r" b="b" t="t" l="l"/>
            <a:pathLst>
              <a:path h="3429565" w="4288909">
                <a:moveTo>
                  <a:pt x="0" y="0"/>
                </a:moveTo>
                <a:lnTo>
                  <a:pt x="4288909" y="0"/>
                </a:lnTo>
                <a:lnTo>
                  <a:pt x="4288909" y="3429565"/>
                </a:lnTo>
                <a:lnTo>
                  <a:pt x="0" y="3429565"/>
                </a:lnTo>
                <a:lnTo>
                  <a:pt x="0" y="0"/>
                </a:lnTo>
                <a:close/>
              </a:path>
            </a:pathLst>
          </a:custGeom>
          <a:blipFill>
            <a:blip r:embed="rId7">
              <a:extLst>
                <a:ext uri="{96DAC541-7B7A-43D3-8B79-37D633B846F1}">
                  <asvg:svgBlip xmlns:asvg="http://schemas.microsoft.com/office/drawing/2016/SVG/main" r:embed="rId8"/>
                </a:ext>
              </a:extLst>
            </a:blip>
            <a:stretch>
              <a:fillRect l="-27" t="0" r="-27" b="0"/>
            </a:stretch>
          </a:blipFill>
        </p:spPr>
      </p:sp>
      <p:sp>
        <p:nvSpPr>
          <p:cNvPr name="Freeform 8" id="8"/>
          <p:cNvSpPr/>
          <p:nvPr/>
        </p:nvSpPr>
        <p:spPr>
          <a:xfrm flipH="false" flipV="false" rot="0">
            <a:off x="7101849" y="2950058"/>
            <a:ext cx="4324599" cy="3458104"/>
          </a:xfrm>
          <a:custGeom>
            <a:avLst/>
            <a:gdLst/>
            <a:ahLst/>
            <a:cxnLst/>
            <a:rect r="r" b="b" t="t" l="l"/>
            <a:pathLst>
              <a:path h="3458104" w="4324599">
                <a:moveTo>
                  <a:pt x="0" y="0"/>
                </a:moveTo>
                <a:lnTo>
                  <a:pt x="4324599" y="0"/>
                </a:lnTo>
                <a:lnTo>
                  <a:pt x="4324599" y="3458105"/>
                </a:lnTo>
                <a:lnTo>
                  <a:pt x="0" y="3458105"/>
                </a:lnTo>
                <a:lnTo>
                  <a:pt x="0" y="0"/>
                </a:lnTo>
                <a:close/>
              </a:path>
            </a:pathLst>
          </a:custGeom>
          <a:blipFill>
            <a:blip r:embed="rId7">
              <a:extLst>
                <a:ext uri="{96DAC541-7B7A-43D3-8B79-37D633B846F1}">
                  <asvg:svgBlip xmlns:asvg="http://schemas.microsoft.com/office/drawing/2016/SVG/main" r:embed="rId8"/>
                </a:ext>
              </a:extLst>
            </a:blip>
            <a:stretch>
              <a:fillRect l="-27" t="0" r="-27" b="0"/>
            </a:stretch>
          </a:blipFill>
        </p:spPr>
      </p:sp>
      <p:sp>
        <p:nvSpPr>
          <p:cNvPr name="Freeform 9" id="9"/>
          <p:cNvSpPr/>
          <p:nvPr/>
        </p:nvSpPr>
        <p:spPr>
          <a:xfrm flipH="false" flipV="false" rot="0">
            <a:off x="219814" y="4439100"/>
            <a:ext cx="1617771" cy="1211858"/>
          </a:xfrm>
          <a:custGeom>
            <a:avLst/>
            <a:gdLst/>
            <a:ahLst/>
            <a:cxnLst/>
            <a:rect r="r" b="b" t="t" l="l"/>
            <a:pathLst>
              <a:path h="1211858" w="1617771">
                <a:moveTo>
                  <a:pt x="0" y="0"/>
                </a:moveTo>
                <a:lnTo>
                  <a:pt x="1617772" y="0"/>
                </a:lnTo>
                <a:lnTo>
                  <a:pt x="1617772" y="1211858"/>
                </a:lnTo>
                <a:lnTo>
                  <a:pt x="0" y="1211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730589" y="520335"/>
            <a:ext cx="12826822" cy="1708151"/>
          </a:xfrm>
          <a:prstGeom prst="rect">
            <a:avLst/>
          </a:prstGeom>
        </p:spPr>
        <p:txBody>
          <a:bodyPr anchor="t" rtlCol="false" tIns="0" lIns="0" bIns="0" rIns="0">
            <a:spAutoFit/>
          </a:bodyPr>
          <a:lstStyle/>
          <a:p>
            <a:pPr algn="ctr">
              <a:lnSpc>
                <a:spcPts val="13999"/>
              </a:lnSpc>
            </a:pPr>
            <a:r>
              <a:rPr lang="en-US" sz="9999">
                <a:solidFill>
                  <a:srgbClr val="545C9E"/>
                </a:solidFill>
                <a:latin typeface="Adigiana Toybox"/>
              </a:rPr>
              <a:t>Point Materi</a:t>
            </a:r>
          </a:p>
        </p:txBody>
      </p:sp>
      <p:sp>
        <p:nvSpPr>
          <p:cNvPr name="TextBox 11" id="11"/>
          <p:cNvSpPr txBox="true"/>
          <p:nvPr/>
        </p:nvSpPr>
        <p:spPr>
          <a:xfrm rot="0">
            <a:off x="2340270" y="4076700"/>
            <a:ext cx="3721631"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PENGERTIAN KALKULATOR UMUR</a:t>
            </a:r>
          </a:p>
        </p:txBody>
      </p:sp>
      <p:sp>
        <p:nvSpPr>
          <p:cNvPr name="TextBox 12" id="12"/>
          <p:cNvSpPr txBox="true"/>
          <p:nvPr/>
        </p:nvSpPr>
        <p:spPr>
          <a:xfrm rot="0">
            <a:off x="4591404" y="2929641"/>
            <a:ext cx="1304870" cy="1223318"/>
          </a:xfrm>
          <a:prstGeom prst="rect">
            <a:avLst/>
          </a:prstGeom>
        </p:spPr>
        <p:txBody>
          <a:bodyPr anchor="t" rtlCol="false" tIns="0" lIns="0" bIns="0" rIns="0">
            <a:spAutoFit/>
          </a:bodyPr>
          <a:lstStyle/>
          <a:p>
            <a:pPr algn="ctr">
              <a:lnSpc>
                <a:spcPts val="9775"/>
              </a:lnSpc>
            </a:pPr>
            <a:r>
              <a:rPr lang="en-US" sz="6982">
                <a:solidFill>
                  <a:srgbClr val="545C9E"/>
                </a:solidFill>
                <a:latin typeface="Core Bandi Face"/>
              </a:rPr>
              <a:t>1</a:t>
            </a:r>
          </a:p>
        </p:txBody>
      </p:sp>
      <p:sp>
        <p:nvSpPr>
          <p:cNvPr name="TextBox 13" id="13"/>
          <p:cNvSpPr txBox="true"/>
          <p:nvPr/>
        </p:nvSpPr>
        <p:spPr>
          <a:xfrm rot="0">
            <a:off x="7599244" y="4107611"/>
            <a:ext cx="3238484"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PENGERTIAN KivyMD-Python</a:t>
            </a:r>
          </a:p>
        </p:txBody>
      </p:sp>
      <p:sp>
        <p:nvSpPr>
          <p:cNvPr name="TextBox 14" id="14"/>
          <p:cNvSpPr txBox="true"/>
          <p:nvPr/>
        </p:nvSpPr>
        <p:spPr>
          <a:xfrm rot="0">
            <a:off x="9707111" y="2920116"/>
            <a:ext cx="1000626" cy="1248178"/>
          </a:xfrm>
          <a:prstGeom prst="rect">
            <a:avLst/>
          </a:prstGeom>
        </p:spPr>
        <p:txBody>
          <a:bodyPr anchor="t" rtlCol="false" tIns="0" lIns="0" bIns="0" rIns="0">
            <a:spAutoFit/>
          </a:bodyPr>
          <a:lstStyle/>
          <a:p>
            <a:pPr algn="ctr">
              <a:lnSpc>
                <a:spcPts val="9917"/>
              </a:lnSpc>
            </a:pPr>
            <a:r>
              <a:rPr lang="en-US" sz="7084">
                <a:solidFill>
                  <a:srgbClr val="545C9E"/>
                </a:solidFill>
                <a:latin typeface="Core Bandi Face"/>
              </a:rPr>
              <a:t>2</a:t>
            </a:r>
          </a:p>
        </p:txBody>
      </p:sp>
      <p:sp>
        <p:nvSpPr>
          <p:cNvPr name="Freeform 15" id="15"/>
          <p:cNvSpPr/>
          <p:nvPr/>
        </p:nvSpPr>
        <p:spPr>
          <a:xfrm flipH="false" flipV="false" rot="0">
            <a:off x="16790996" y="5650958"/>
            <a:ext cx="642855" cy="757205"/>
          </a:xfrm>
          <a:custGeom>
            <a:avLst/>
            <a:gdLst/>
            <a:ahLst/>
            <a:cxnLst/>
            <a:rect r="r" b="b" t="t" l="l"/>
            <a:pathLst>
              <a:path h="757205" w="642855">
                <a:moveTo>
                  <a:pt x="0" y="0"/>
                </a:moveTo>
                <a:lnTo>
                  <a:pt x="642855" y="0"/>
                </a:lnTo>
                <a:lnTo>
                  <a:pt x="642855" y="757205"/>
                </a:lnTo>
                <a:lnTo>
                  <a:pt x="0" y="757205"/>
                </a:lnTo>
                <a:lnTo>
                  <a:pt x="0" y="0"/>
                </a:lnTo>
                <a:close/>
              </a:path>
            </a:pathLst>
          </a:custGeom>
          <a:blipFill>
            <a:blip r:embed="rId9">
              <a:extLst>
                <a:ext uri="{96DAC541-7B7A-43D3-8B79-37D633B846F1}">
                  <asvg:svgBlip xmlns:asvg="http://schemas.microsoft.com/office/drawing/2016/SVG/main" r:embed="rId10"/>
                </a:ext>
              </a:extLst>
            </a:blip>
            <a:stretch>
              <a:fillRect l="-173547" t="-73967" r="0" b="0"/>
            </a:stretch>
          </a:blipFill>
        </p:spPr>
      </p:sp>
      <p:sp>
        <p:nvSpPr>
          <p:cNvPr name="Freeform 16" id="16"/>
          <p:cNvSpPr/>
          <p:nvPr/>
        </p:nvSpPr>
        <p:spPr>
          <a:xfrm flipH="false" flipV="false" rot="0">
            <a:off x="11984753" y="2874811"/>
            <a:ext cx="4418701" cy="3533352"/>
          </a:xfrm>
          <a:custGeom>
            <a:avLst/>
            <a:gdLst/>
            <a:ahLst/>
            <a:cxnLst/>
            <a:rect r="r" b="b" t="t" l="l"/>
            <a:pathLst>
              <a:path h="3533352" w="4418701">
                <a:moveTo>
                  <a:pt x="0" y="0"/>
                </a:moveTo>
                <a:lnTo>
                  <a:pt x="4418701" y="0"/>
                </a:lnTo>
                <a:lnTo>
                  <a:pt x="4418701" y="3533352"/>
                </a:lnTo>
                <a:lnTo>
                  <a:pt x="0" y="3533352"/>
                </a:lnTo>
                <a:lnTo>
                  <a:pt x="0" y="0"/>
                </a:lnTo>
                <a:close/>
              </a:path>
            </a:pathLst>
          </a:custGeom>
          <a:blipFill>
            <a:blip r:embed="rId7">
              <a:extLst>
                <a:ext uri="{96DAC541-7B7A-43D3-8B79-37D633B846F1}">
                  <asvg:svgBlip xmlns:asvg="http://schemas.microsoft.com/office/drawing/2016/SVG/main" r:embed="rId8"/>
                </a:ext>
              </a:extLst>
            </a:blip>
            <a:stretch>
              <a:fillRect l="-27" t="0" r="-27" b="0"/>
            </a:stretch>
          </a:blipFill>
        </p:spPr>
      </p:sp>
      <p:sp>
        <p:nvSpPr>
          <p:cNvPr name="TextBox 17" id="17"/>
          <p:cNvSpPr txBox="true"/>
          <p:nvPr/>
        </p:nvSpPr>
        <p:spPr>
          <a:xfrm rot="0">
            <a:off x="14683998" y="2920116"/>
            <a:ext cx="1000626" cy="1248236"/>
          </a:xfrm>
          <a:prstGeom prst="rect">
            <a:avLst/>
          </a:prstGeom>
        </p:spPr>
        <p:txBody>
          <a:bodyPr anchor="t" rtlCol="false" tIns="0" lIns="0" bIns="0" rIns="0">
            <a:spAutoFit/>
          </a:bodyPr>
          <a:lstStyle/>
          <a:p>
            <a:pPr algn="ctr">
              <a:lnSpc>
                <a:spcPts val="9917"/>
              </a:lnSpc>
            </a:pPr>
            <a:r>
              <a:rPr lang="en-US" sz="7084">
                <a:solidFill>
                  <a:srgbClr val="545C9E"/>
                </a:solidFill>
                <a:latin typeface="Core Bandi Face"/>
              </a:rPr>
              <a:t>3</a:t>
            </a:r>
          </a:p>
        </p:txBody>
      </p:sp>
      <p:sp>
        <p:nvSpPr>
          <p:cNvPr name="TextBox 18" id="18"/>
          <p:cNvSpPr txBox="true"/>
          <p:nvPr/>
        </p:nvSpPr>
        <p:spPr>
          <a:xfrm rot="0">
            <a:off x="12302748" y="4213749"/>
            <a:ext cx="3710180"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RUMUS MENGHITUNG UMUR</a:t>
            </a:r>
          </a:p>
        </p:txBody>
      </p:sp>
      <p:sp>
        <p:nvSpPr>
          <p:cNvPr name="Freeform 19" id="19"/>
          <p:cNvSpPr/>
          <p:nvPr/>
        </p:nvSpPr>
        <p:spPr>
          <a:xfrm flipH="false" flipV="false" rot="0">
            <a:off x="4348360" y="6257704"/>
            <a:ext cx="4418701" cy="3533352"/>
          </a:xfrm>
          <a:custGeom>
            <a:avLst/>
            <a:gdLst/>
            <a:ahLst/>
            <a:cxnLst/>
            <a:rect r="r" b="b" t="t" l="l"/>
            <a:pathLst>
              <a:path h="3533352" w="4418701">
                <a:moveTo>
                  <a:pt x="0" y="0"/>
                </a:moveTo>
                <a:lnTo>
                  <a:pt x="4418701" y="0"/>
                </a:lnTo>
                <a:lnTo>
                  <a:pt x="4418701" y="3533352"/>
                </a:lnTo>
                <a:lnTo>
                  <a:pt x="0" y="3533352"/>
                </a:lnTo>
                <a:lnTo>
                  <a:pt x="0" y="0"/>
                </a:lnTo>
                <a:close/>
              </a:path>
            </a:pathLst>
          </a:custGeom>
          <a:blipFill>
            <a:blip r:embed="rId7">
              <a:extLst>
                <a:ext uri="{96DAC541-7B7A-43D3-8B79-37D633B846F1}">
                  <asvg:svgBlip xmlns:asvg="http://schemas.microsoft.com/office/drawing/2016/SVG/main" r:embed="rId8"/>
                </a:ext>
              </a:extLst>
            </a:blip>
            <a:stretch>
              <a:fillRect l="-27" t="0" r="-27" b="0"/>
            </a:stretch>
          </a:blipFill>
        </p:spPr>
      </p:sp>
      <p:sp>
        <p:nvSpPr>
          <p:cNvPr name="TextBox 20" id="20"/>
          <p:cNvSpPr txBox="true"/>
          <p:nvPr/>
        </p:nvSpPr>
        <p:spPr>
          <a:xfrm rot="0">
            <a:off x="6879010" y="6236713"/>
            <a:ext cx="1000626" cy="1248236"/>
          </a:xfrm>
          <a:prstGeom prst="rect">
            <a:avLst/>
          </a:prstGeom>
        </p:spPr>
        <p:txBody>
          <a:bodyPr anchor="t" rtlCol="false" tIns="0" lIns="0" bIns="0" rIns="0">
            <a:spAutoFit/>
          </a:bodyPr>
          <a:lstStyle/>
          <a:p>
            <a:pPr algn="ctr">
              <a:lnSpc>
                <a:spcPts val="9917"/>
              </a:lnSpc>
            </a:pPr>
            <a:r>
              <a:rPr lang="en-US" sz="7084">
                <a:solidFill>
                  <a:srgbClr val="545C9E"/>
                </a:solidFill>
                <a:latin typeface="Core Bandi Face"/>
              </a:rPr>
              <a:t>4</a:t>
            </a:r>
          </a:p>
        </p:txBody>
      </p:sp>
      <p:sp>
        <p:nvSpPr>
          <p:cNvPr name="TextBox 21" id="21"/>
          <p:cNvSpPr txBox="true"/>
          <p:nvPr/>
        </p:nvSpPr>
        <p:spPr>
          <a:xfrm rot="0">
            <a:off x="4578099" y="7452880"/>
            <a:ext cx="3710180"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FUNCTION YANG ADA DALAM PROGRAM</a:t>
            </a:r>
          </a:p>
        </p:txBody>
      </p:sp>
      <p:sp>
        <p:nvSpPr>
          <p:cNvPr name="Freeform 22" id="22"/>
          <p:cNvSpPr/>
          <p:nvPr/>
        </p:nvSpPr>
        <p:spPr>
          <a:xfrm flipH="false" flipV="false" rot="0">
            <a:off x="9481517" y="6257704"/>
            <a:ext cx="4418701" cy="3533352"/>
          </a:xfrm>
          <a:custGeom>
            <a:avLst/>
            <a:gdLst/>
            <a:ahLst/>
            <a:cxnLst/>
            <a:rect r="r" b="b" t="t" l="l"/>
            <a:pathLst>
              <a:path h="3533352" w="4418701">
                <a:moveTo>
                  <a:pt x="0" y="0"/>
                </a:moveTo>
                <a:lnTo>
                  <a:pt x="4418701" y="0"/>
                </a:lnTo>
                <a:lnTo>
                  <a:pt x="4418701" y="3533352"/>
                </a:lnTo>
                <a:lnTo>
                  <a:pt x="0" y="3533352"/>
                </a:lnTo>
                <a:lnTo>
                  <a:pt x="0" y="0"/>
                </a:lnTo>
                <a:close/>
              </a:path>
            </a:pathLst>
          </a:custGeom>
          <a:blipFill>
            <a:blip r:embed="rId7">
              <a:extLst>
                <a:ext uri="{96DAC541-7B7A-43D3-8B79-37D633B846F1}">
                  <asvg:svgBlip xmlns:asvg="http://schemas.microsoft.com/office/drawing/2016/SVG/main" r:embed="rId8"/>
                </a:ext>
              </a:extLst>
            </a:blip>
            <a:stretch>
              <a:fillRect l="-27" t="0" r="-27" b="0"/>
            </a:stretch>
          </a:blipFill>
        </p:spPr>
      </p:sp>
      <p:sp>
        <p:nvSpPr>
          <p:cNvPr name="TextBox 23" id="23"/>
          <p:cNvSpPr txBox="true"/>
          <p:nvPr/>
        </p:nvSpPr>
        <p:spPr>
          <a:xfrm rot="0">
            <a:off x="11984753" y="6236713"/>
            <a:ext cx="1000626" cy="1248236"/>
          </a:xfrm>
          <a:prstGeom prst="rect">
            <a:avLst/>
          </a:prstGeom>
        </p:spPr>
        <p:txBody>
          <a:bodyPr anchor="t" rtlCol="false" tIns="0" lIns="0" bIns="0" rIns="0">
            <a:spAutoFit/>
          </a:bodyPr>
          <a:lstStyle/>
          <a:p>
            <a:pPr algn="ctr">
              <a:lnSpc>
                <a:spcPts val="9917"/>
              </a:lnSpc>
            </a:pPr>
            <a:r>
              <a:rPr lang="en-US" sz="7084">
                <a:solidFill>
                  <a:srgbClr val="545C9E"/>
                </a:solidFill>
                <a:latin typeface="Core Bandi Face"/>
              </a:rPr>
              <a:t>5</a:t>
            </a:r>
          </a:p>
        </p:txBody>
      </p:sp>
      <p:sp>
        <p:nvSpPr>
          <p:cNvPr name="TextBox 24" id="24"/>
          <p:cNvSpPr txBox="true"/>
          <p:nvPr/>
        </p:nvSpPr>
        <p:spPr>
          <a:xfrm rot="0">
            <a:off x="9835778" y="7452880"/>
            <a:ext cx="3710180"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HASIL OUTPUT KALKULATOR UMUR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true" flipV="true" rot="-10800000">
            <a:off x="-892788" y="6360358"/>
            <a:ext cx="4204642" cy="4464388"/>
          </a:xfrm>
          <a:custGeom>
            <a:avLst/>
            <a:gdLst/>
            <a:ahLst/>
            <a:cxnLst/>
            <a:rect r="r" b="b" t="t" l="l"/>
            <a:pathLst>
              <a:path h="4464388" w="4204642">
                <a:moveTo>
                  <a:pt x="4204642" y="4464389"/>
                </a:moveTo>
                <a:lnTo>
                  <a:pt x="0" y="4464389"/>
                </a:lnTo>
                <a:lnTo>
                  <a:pt x="0" y="0"/>
                </a:lnTo>
                <a:lnTo>
                  <a:pt x="4204642" y="0"/>
                </a:lnTo>
                <a:lnTo>
                  <a:pt x="4204642" y="446438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0800000">
            <a:off x="14976146" y="6360358"/>
            <a:ext cx="4204642" cy="4464388"/>
          </a:xfrm>
          <a:custGeom>
            <a:avLst/>
            <a:gdLst/>
            <a:ahLst/>
            <a:cxnLst/>
            <a:rect r="r" b="b" t="t" l="l"/>
            <a:pathLst>
              <a:path h="4464388" w="4204642">
                <a:moveTo>
                  <a:pt x="0" y="4464389"/>
                </a:moveTo>
                <a:lnTo>
                  <a:pt x="4204642" y="4464389"/>
                </a:lnTo>
                <a:lnTo>
                  <a:pt x="4204642" y="0"/>
                </a:lnTo>
                <a:lnTo>
                  <a:pt x="0" y="0"/>
                </a:lnTo>
                <a:lnTo>
                  <a:pt x="0" y="446438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5400000">
            <a:off x="15311450" y="-1382862"/>
            <a:ext cx="3534034" cy="4823123"/>
          </a:xfrm>
          <a:custGeom>
            <a:avLst/>
            <a:gdLst/>
            <a:ahLst/>
            <a:cxnLst/>
            <a:rect r="r" b="b" t="t" l="l"/>
            <a:pathLst>
              <a:path h="4823123" w="3534034">
                <a:moveTo>
                  <a:pt x="0" y="4823124"/>
                </a:moveTo>
                <a:lnTo>
                  <a:pt x="3534034" y="4823124"/>
                </a:lnTo>
                <a:lnTo>
                  <a:pt x="3534034" y="0"/>
                </a:lnTo>
                <a:lnTo>
                  <a:pt x="0" y="0"/>
                </a:lnTo>
                <a:lnTo>
                  <a:pt x="0" y="482312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64280" y="2299561"/>
            <a:ext cx="16759439" cy="1368413"/>
          </a:xfrm>
          <a:prstGeom prst="rect">
            <a:avLst/>
          </a:prstGeom>
        </p:spPr>
        <p:txBody>
          <a:bodyPr anchor="t" rtlCol="false" tIns="0" lIns="0" bIns="0" rIns="0">
            <a:spAutoFit/>
          </a:bodyPr>
          <a:lstStyle/>
          <a:p>
            <a:pPr algn="ctr">
              <a:lnSpc>
                <a:spcPts val="11200"/>
              </a:lnSpc>
            </a:pPr>
            <a:r>
              <a:rPr lang="en-US" sz="8000">
                <a:solidFill>
                  <a:srgbClr val="545C9E"/>
                </a:solidFill>
                <a:latin typeface="Adigiana Toybox"/>
              </a:rPr>
              <a:t>Pengertian Kalkulator Umur</a:t>
            </a:r>
          </a:p>
        </p:txBody>
      </p:sp>
      <p:sp>
        <p:nvSpPr>
          <p:cNvPr name="Freeform 7" id="7"/>
          <p:cNvSpPr/>
          <p:nvPr/>
        </p:nvSpPr>
        <p:spPr>
          <a:xfrm flipH="false" flipV="false" rot="5400000">
            <a:off x="-557484" y="-1382862"/>
            <a:ext cx="3534034" cy="4823123"/>
          </a:xfrm>
          <a:custGeom>
            <a:avLst/>
            <a:gdLst/>
            <a:ahLst/>
            <a:cxnLst/>
            <a:rect r="r" b="b" t="t" l="l"/>
            <a:pathLst>
              <a:path h="4823123" w="3534034">
                <a:moveTo>
                  <a:pt x="0" y="0"/>
                </a:moveTo>
                <a:lnTo>
                  <a:pt x="3534034" y="0"/>
                </a:lnTo>
                <a:lnTo>
                  <a:pt x="3534034" y="4823124"/>
                </a:lnTo>
                <a:lnTo>
                  <a:pt x="0" y="4823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3408044"/>
            <a:ext cx="1285408" cy="1311640"/>
          </a:xfrm>
          <a:custGeom>
            <a:avLst/>
            <a:gdLst/>
            <a:ahLst/>
            <a:cxnLst/>
            <a:rect r="r" b="b" t="t" l="l"/>
            <a:pathLst>
              <a:path h="1311640" w="1285408">
                <a:moveTo>
                  <a:pt x="0" y="0"/>
                </a:moveTo>
                <a:lnTo>
                  <a:pt x="1285408" y="0"/>
                </a:lnTo>
                <a:lnTo>
                  <a:pt x="1285408" y="1311640"/>
                </a:lnTo>
                <a:lnTo>
                  <a:pt x="0" y="13116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1255575">
            <a:off x="15506009" y="5196884"/>
            <a:ext cx="998400" cy="1018776"/>
          </a:xfrm>
          <a:custGeom>
            <a:avLst/>
            <a:gdLst/>
            <a:ahLst/>
            <a:cxnLst/>
            <a:rect r="r" b="b" t="t" l="l"/>
            <a:pathLst>
              <a:path h="1018776" w="998400">
                <a:moveTo>
                  <a:pt x="998401" y="0"/>
                </a:moveTo>
                <a:lnTo>
                  <a:pt x="0" y="0"/>
                </a:lnTo>
                <a:lnTo>
                  <a:pt x="0" y="1018776"/>
                </a:lnTo>
                <a:lnTo>
                  <a:pt x="998401" y="1018776"/>
                </a:lnTo>
                <a:lnTo>
                  <a:pt x="99840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981332" y="4220424"/>
            <a:ext cx="12325336" cy="3832860"/>
          </a:xfrm>
          <a:prstGeom prst="rect">
            <a:avLst/>
          </a:prstGeom>
        </p:spPr>
        <p:txBody>
          <a:bodyPr anchor="t" rtlCol="false" tIns="0" lIns="0" bIns="0" rIns="0">
            <a:spAutoFit/>
          </a:bodyPr>
          <a:lstStyle/>
          <a:p>
            <a:pPr algn="ctr">
              <a:lnSpc>
                <a:spcPts val="5039"/>
              </a:lnSpc>
            </a:pPr>
            <a:r>
              <a:rPr lang="en-US" sz="3599">
                <a:solidFill>
                  <a:srgbClr val="545C9E"/>
                </a:solidFill>
                <a:latin typeface="Core Bandi Face"/>
              </a:rPr>
              <a:t>Kalkulator penghitung umur ini adalah mesin hitung atau alat bantu untuk menghitung umur seseorang. Kalkulator ini dapat bekerja dengan cara menginputkan Tahun Lahir,Bulan Lahir dan Tanggal Lahir yang nantinya akan dihitung oleh kalkulator penghitung umur untuk mengoutputkan hasil umur seseorang tersebut</a:t>
            </a:r>
          </a:p>
        </p:txBody>
      </p:sp>
      <p:sp>
        <p:nvSpPr>
          <p:cNvPr name="Freeform 11" id="11"/>
          <p:cNvSpPr/>
          <p:nvPr/>
        </p:nvSpPr>
        <p:spPr>
          <a:xfrm flipH="false" flipV="false" rot="0">
            <a:off x="11760027" y="8705549"/>
            <a:ext cx="1547141" cy="1105503"/>
          </a:xfrm>
          <a:custGeom>
            <a:avLst/>
            <a:gdLst/>
            <a:ahLst/>
            <a:cxnLst/>
            <a:rect r="r" b="b" t="t" l="l"/>
            <a:pathLst>
              <a:path h="1105503" w="1547141">
                <a:moveTo>
                  <a:pt x="0" y="0"/>
                </a:moveTo>
                <a:lnTo>
                  <a:pt x="1547141" y="0"/>
                </a:lnTo>
                <a:lnTo>
                  <a:pt x="1547141" y="1105502"/>
                </a:lnTo>
                <a:lnTo>
                  <a:pt x="0" y="11055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1084874">
            <a:off x="12955547" y="551720"/>
            <a:ext cx="1357614" cy="1226789"/>
          </a:xfrm>
          <a:custGeom>
            <a:avLst/>
            <a:gdLst/>
            <a:ahLst/>
            <a:cxnLst/>
            <a:rect r="r" b="b" t="t" l="l"/>
            <a:pathLst>
              <a:path h="1226789" w="1357614">
                <a:moveTo>
                  <a:pt x="0" y="0"/>
                </a:moveTo>
                <a:lnTo>
                  <a:pt x="1357614" y="0"/>
                </a:lnTo>
                <a:lnTo>
                  <a:pt x="1357614" y="1226789"/>
                </a:lnTo>
                <a:lnTo>
                  <a:pt x="0" y="12267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4913855" y="8211248"/>
            <a:ext cx="804039" cy="781928"/>
          </a:xfrm>
          <a:custGeom>
            <a:avLst/>
            <a:gdLst/>
            <a:ahLst/>
            <a:cxnLst/>
            <a:rect r="r" b="b" t="t" l="l"/>
            <a:pathLst>
              <a:path h="781928" w="804039">
                <a:moveTo>
                  <a:pt x="0" y="0"/>
                </a:moveTo>
                <a:lnTo>
                  <a:pt x="804039" y="0"/>
                </a:lnTo>
                <a:lnTo>
                  <a:pt x="804039" y="781928"/>
                </a:lnTo>
                <a:lnTo>
                  <a:pt x="0" y="7819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1359364">
            <a:off x="6106559" y="-123506"/>
            <a:ext cx="969884" cy="989677"/>
          </a:xfrm>
          <a:custGeom>
            <a:avLst/>
            <a:gdLst/>
            <a:ahLst/>
            <a:cxnLst/>
            <a:rect r="r" b="b" t="t" l="l"/>
            <a:pathLst>
              <a:path h="989677" w="969884">
                <a:moveTo>
                  <a:pt x="0" y="0"/>
                </a:moveTo>
                <a:lnTo>
                  <a:pt x="969884" y="0"/>
                </a:lnTo>
                <a:lnTo>
                  <a:pt x="969884" y="989678"/>
                </a:lnTo>
                <a:lnTo>
                  <a:pt x="0" y="989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grpSp>
        <p:nvGrpSpPr>
          <p:cNvPr name="Group 3" id="3"/>
          <p:cNvGrpSpPr/>
          <p:nvPr/>
        </p:nvGrpSpPr>
        <p:grpSpPr>
          <a:xfrm rot="0">
            <a:off x="-1595732" y="9514623"/>
            <a:ext cx="21479465" cy="1544754"/>
            <a:chOff x="0" y="0"/>
            <a:chExt cx="28639286" cy="2059672"/>
          </a:xfrm>
        </p:grpSpPr>
        <p:sp>
          <p:nvSpPr>
            <p:cNvPr name="Freeform 4" id="4"/>
            <p:cNvSpPr/>
            <p:nvPr/>
          </p:nvSpPr>
          <p:spPr>
            <a:xfrm flipH="false" flipV="false" rot="0">
              <a:off x="0"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69892"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539814"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319643"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089535"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3859458"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0" id="10"/>
          <p:cNvGrpSpPr/>
          <p:nvPr/>
        </p:nvGrpSpPr>
        <p:grpSpPr>
          <a:xfrm rot="0">
            <a:off x="-1595732" y="-772377"/>
            <a:ext cx="21479465" cy="1544754"/>
            <a:chOff x="0" y="0"/>
            <a:chExt cx="28639286" cy="2059672"/>
          </a:xfrm>
        </p:grpSpPr>
        <p:sp>
          <p:nvSpPr>
            <p:cNvPr name="Freeform 11" id="11"/>
            <p:cNvSpPr/>
            <p:nvPr/>
          </p:nvSpPr>
          <p:spPr>
            <a:xfrm flipH="false" flipV="false" rot="0">
              <a:off x="0"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769892"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539814"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4319643"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9089535" y="0"/>
              <a:ext cx="4779829" cy="2059672"/>
            </a:xfrm>
            <a:custGeom>
              <a:avLst/>
              <a:gdLst/>
              <a:ahLst/>
              <a:cxnLst/>
              <a:rect r="r" b="b" t="t" l="l"/>
              <a:pathLst>
                <a:path h="2059672" w="4779829">
                  <a:moveTo>
                    <a:pt x="0" y="0"/>
                  </a:moveTo>
                  <a:lnTo>
                    <a:pt x="4779829" y="0"/>
                  </a:lnTo>
                  <a:lnTo>
                    <a:pt x="4779829"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3859458" y="0"/>
              <a:ext cx="4779829" cy="2059672"/>
            </a:xfrm>
            <a:custGeom>
              <a:avLst/>
              <a:gdLst/>
              <a:ahLst/>
              <a:cxnLst/>
              <a:rect r="r" b="b" t="t" l="l"/>
              <a:pathLst>
                <a:path h="2059672" w="4779829">
                  <a:moveTo>
                    <a:pt x="0" y="0"/>
                  </a:moveTo>
                  <a:lnTo>
                    <a:pt x="4779828" y="0"/>
                  </a:lnTo>
                  <a:lnTo>
                    <a:pt x="4779828" y="2059672"/>
                  </a:lnTo>
                  <a:lnTo>
                    <a:pt x="0" y="2059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7" id="17"/>
          <p:cNvSpPr/>
          <p:nvPr/>
        </p:nvSpPr>
        <p:spPr>
          <a:xfrm flipH="false" flipV="false" rot="-617492">
            <a:off x="16270856" y="1480820"/>
            <a:ext cx="2903632" cy="4710907"/>
          </a:xfrm>
          <a:custGeom>
            <a:avLst/>
            <a:gdLst/>
            <a:ahLst/>
            <a:cxnLst/>
            <a:rect r="r" b="b" t="t" l="l"/>
            <a:pathLst>
              <a:path h="4710907" w="2903632">
                <a:moveTo>
                  <a:pt x="0" y="0"/>
                </a:moveTo>
                <a:lnTo>
                  <a:pt x="2903632" y="0"/>
                </a:lnTo>
                <a:lnTo>
                  <a:pt x="2903632" y="4710906"/>
                </a:lnTo>
                <a:lnTo>
                  <a:pt x="0" y="4710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1205765">
            <a:off x="-1684264" y="5993038"/>
            <a:ext cx="2903632" cy="4710907"/>
          </a:xfrm>
          <a:custGeom>
            <a:avLst/>
            <a:gdLst/>
            <a:ahLst/>
            <a:cxnLst/>
            <a:rect r="r" b="b" t="t" l="l"/>
            <a:pathLst>
              <a:path h="4710907" w="2903632">
                <a:moveTo>
                  <a:pt x="0" y="0"/>
                </a:moveTo>
                <a:lnTo>
                  <a:pt x="2903631" y="0"/>
                </a:lnTo>
                <a:lnTo>
                  <a:pt x="2903631" y="4710907"/>
                </a:lnTo>
                <a:lnTo>
                  <a:pt x="0" y="47109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676170" y="1212726"/>
            <a:ext cx="14335902" cy="1511936"/>
          </a:xfrm>
          <a:prstGeom prst="rect">
            <a:avLst/>
          </a:prstGeom>
        </p:spPr>
        <p:txBody>
          <a:bodyPr anchor="t" rtlCol="false" tIns="0" lIns="0" bIns="0" rIns="0">
            <a:spAutoFit/>
          </a:bodyPr>
          <a:lstStyle/>
          <a:p>
            <a:pPr algn="ctr">
              <a:lnSpc>
                <a:spcPts val="12365"/>
              </a:lnSpc>
            </a:pPr>
            <a:r>
              <a:rPr lang="en-US" sz="8832">
                <a:solidFill>
                  <a:srgbClr val="545C9E"/>
                </a:solidFill>
                <a:latin typeface="Adigiana Toybox"/>
              </a:rPr>
              <a:t>Pengertian KivyMD Python</a:t>
            </a:r>
          </a:p>
        </p:txBody>
      </p:sp>
      <p:sp>
        <p:nvSpPr>
          <p:cNvPr name="TextBox 20" id="20"/>
          <p:cNvSpPr txBox="true"/>
          <p:nvPr/>
        </p:nvSpPr>
        <p:spPr>
          <a:xfrm rot="0">
            <a:off x="1028700" y="3250736"/>
            <a:ext cx="14935660" cy="2907030"/>
          </a:xfrm>
          <a:prstGeom prst="rect">
            <a:avLst/>
          </a:prstGeom>
        </p:spPr>
        <p:txBody>
          <a:bodyPr anchor="t" rtlCol="false" tIns="0" lIns="0" bIns="0" rIns="0">
            <a:spAutoFit/>
          </a:bodyPr>
          <a:lstStyle/>
          <a:p>
            <a:pPr>
              <a:lnSpc>
                <a:spcPts val="4619"/>
              </a:lnSpc>
            </a:pPr>
            <a:r>
              <a:rPr lang="en-US" sz="3299">
                <a:solidFill>
                  <a:srgbClr val="545C9E"/>
                </a:solidFill>
                <a:latin typeface="Core Bandi Face"/>
              </a:rPr>
              <a:t>KivyMD adalah pustaka Python yang memperluas Kivy, yang dirancang khusus untuk memungkinkan pengembangan antarmuka pengguna yang indah dan responsif menggunakan bahasa pemrograman Python. Kivy sendiri adalah kerangka kerja open-source untuk pengembangan aplikasi berbasis multitouch yang dapat berjalan di berbagai platform seperti Windows, macOS, Linux, iOS, dan Android.</a:t>
            </a:r>
          </a:p>
        </p:txBody>
      </p:sp>
      <p:sp>
        <p:nvSpPr>
          <p:cNvPr name="TextBox 21" id="21"/>
          <p:cNvSpPr txBox="true"/>
          <p:nvPr/>
        </p:nvSpPr>
        <p:spPr>
          <a:xfrm rot="0">
            <a:off x="1676170" y="6467538"/>
            <a:ext cx="15324501" cy="2907030"/>
          </a:xfrm>
          <a:prstGeom prst="rect">
            <a:avLst/>
          </a:prstGeom>
        </p:spPr>
        <p:txBody>
          <a:bodyPr anchor="t" rtlCol="false" tIns="0" lIns="0" bIns="0" rIns="0">
            <a:spAutoFit/>
          </a:bodyPr>
          <a:lstStyle/>
          <a:p>
            <a:pPr algn="ctr">
              <a:lnSpc>
                <a:spcPts val="4619"/>
              </a:lnSpc>
            </a:pPr>
            <a:r>
              <a:rPr lang="en-US" sz="3299">
                <a:solidFill>
                  <a:srgbClr val="545C9E"/>
                </a:solidFill>
                <a:latin typeface="Core Bandi Face"/>
              </a:rPr>
              <a:t>Dengan menggunakan KivyMD, pengembang dapat membangun aplikasi dengan UI yang menarik dan konsisten, mengikuti prinsip-prinsip desain Material Design, seperti efek elevasi, animasi transisi, dan pola desain lainnya yang telah terbukti nyaman dan familiar bagi pengguna. Ini memungkinkan pengembang untuk fokus pada logika aplikasi mereka sambil memiliki UI yang profesional dan menarik secara visual.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4190286">
            <a:off x="14653855" y="-2082003"/>
            <a:ext cx="4299477" cy="6094620"/>
          </a:xfrm>
          <a:custGeom>
            <a:avLst/>
            <a:gdLst/>
            <a:ahLst/>
            <a:cxnLst/>
            <a:rect r="r" b="b" t="t" l="l"/>
            <a:pathLst>
              <a:path h="6094620" w="4299477">
                <a:moveTo>
                  <a:pt x="0" y="0"/>
                </a:moveTo>
                <a:lnTo>
                  <a:pt x="4299478" y="0"/>
                </a:lnTo>
                <a:lnTo>
                  <a:pt x="4299478" y="6094620"/>
                </a:lnTo>
                <a:lnTo>
                  <a:pt x="0" y="6094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13381" y="672684"/>
            <a:ext cx="14976567" cy="1368413"/>
          </a:xfrm>
          <a:prstGeom prst="rect">
            <a:avLst/>
          </a:prstGeom>
        </p:spPr>
        <p:txBody>
          <a:bodyPr anchor="t" rtlCol="false" tIns="0" lIns="0" bIns="0" rIns="0">
            <a:spAutoFit/>
          </a:bodyPr>
          <a:lstStyle/>
          <a:p>
            <a:pPr algn="ctr">
              <a:lnSpc>
                <a:spcPts val="11200"/>
              </a:lnSpc>
            </a:pPr>
            <a:r>
              <a:rPr lang="en-US" sz="8000">
                <a:solidFill>
                  <a:srgbClr val="545C9E"/>
                </a:solidFill>
                <a:latin typeface="Adigiana Toybox"/>
              </a:rPr>
              <a:t>Rumus Menghitung Umur</a:t>
            </a:r>
          </a:p>
        </p:txBody>
      </p:sp>
      <p:sp>
        <p:nvSpPr>
          <p:cNvPr name="Freeform 5" id="5"/>
          <p:cNvSpPr/>
          <p:nvPr/>
        </p:nvSpPr>
        <p:spPr>
          <a:xfrm flipH="false" flipV="true" rot="-6226936">
            <a:off x="-481114" y="-2222226"/>
            <a:ext cx="4299477" cy="6094620"/>
          </a:xfrm>
          <a:custGeom>
            <a:avLst/>
            <a:gdLst/>
            <a:ahLst/>
            <a:cxnLst/>
            <a:rect r="r" b="b" t="t" l="l"/>
            <a:pathLst>
              <a:path h="6094620" w="4299477">
                <a:moveTo>
                  <a:pt x="0" y="6094620"/>
                </a:moveTo>
                <a:lnTo>
                  <a:pt x="4299477" y="6094620"/>
                </a:lnTo>
                <a:lnTo>
                  <a:pt x="4299477" y="0"/>
                </a:lnTo>
                <a:lnTo>
                  <a:pt x="0" y="0"/>
                </a:lnTo>
                <a:lnTo>
                  <a:pt x="0" y="60946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641975" y="2224547"/>
            <a:ext cx="13004050" cy="1647288"/>
          </a:xfrm>
          <a:custGeom>
            <a:avLst/>
            <a:gdLst/>
            <a:ahLst/>
            <a:cxnLst/>
            <a:rect r="r" b="b" t="t" l="l"/>
            <a:pathLst>
              <a:path h="1647288" w="13004050">
                <a:moveTo>
                  <a:pt x="0" y="0"/>
                </a:moveTo>
                <a:lnTo>
                  <a:pt x="13004050" y="0"/>
                </a:lnTo>
                <a:lnTo>
                  <a:pt x="13004050" y="1647287"/>
                </a:lnTo>
                <a:lnTo>
                  <a:pt x="0" y="1647287"/>
                </a:lnTo>
                <a:lnTo>
                  <a:pt x="0" y="0"/>
                </a:lnTo>
                <a:close/>
              </a:path>
            </a:pathLst>
          </a:custGeom>
          <a:blipFill>
            <a:blip r:embed="rId5"/>
            <a:stretch>
              <a:fillRect l="-12581" t="-146883" r="-48751" b="-469162"/>
            </a:stretch>
          </a:blipFill>
        </p:spPr>
      </p:sp>
      <p:sp>
        <p:nvSpPr>
          <p:cNvPr name="TextBox 7" id="7"/>
          <p:cNvSpPr txBox="true"/>
          <p:nvPr/>
        </p:nvSpPr>
        <p:spPr>
          <a:xfrm rot="0">
            <a:off x="1438318" y="4050467"/>
            <a:ext cx="5833244"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45C9E"/>
                </a:solidFill>
                <a:latin typeface="Core Bandi Face"/>
              </a:rPr>
              <a:t>Fungsi </a:t>
            </a:r>
            <a:r>
              <a:rPr lang="en-US" sz="3000">
                <a:solidFill>
                  <a:srgbClr val="545C9E"/>
                </a:solidFill>
                <a:latin typeface="Core Bandi Face Semi-Bold"/>
              </a:rPr>
              <a:t>date.today()</a:t>
            </a:r>
            <a:r>
              <a:rPr lang="en-US" sz="3000">
                <a:solidFill>
                  <a:srgbClr val="545C9E"/>
                </a:solidFill>
                <a:latin typeface="Core Bandi Face"/>
              </a:rPr>
              <a:t> dari modul </a:t>
            </a:r>
            <a:r>
              <a:rPr lang="en-US" sz="3000">
                <a:solidFill>
                  <a:srgbClr val="545C9E"/>
                </a:solidFill>
                <a:latin typeface="Core Bandi Face Semi-Bold"/>
              </a:rPr>
              <a:t>datetime</a:t>
            </a:r>
            <a:r>
              <a:rPr lang="en-US" sz="3000">
                <a:solidFill>
                  <a:srgbClr val="545C9E"/>
                </a:solidFill>
                <a:latin typeface="Core Bandi Face"/>
              </a:rPr>
              <a:t> mengembalikan objek tanggal yang mewakili hari ini.</a:t>
            </a:r>
          </a:p>
        </p:txBody>
      </p:sp>
      <p:sp>
        <p:nvSpPr>
          <p:cNvPr name="TextBox 8" id="8"/>
          <p:cNvSpPr txBox="true"/>
          <p:nvPr/>
        </p:nvSpPr>
        <p:spPr>
          <a:xfrm rot="0">
            <a:off x="9921719" y="4050467"/>
            <a:ext cx="786741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45C9E"/>
                </a:solidFill>
                <a:latin typeface="Core Bandi Face"/>
              </a:rPr>
              <a:t> Baris ini membuat objek tanggal birth_date berdasarkan input yang diberikan dalam bentuk tahun, bulan, dan tanggal. </a:t>
            </a:r>
          </a:p>
        </p:txBody>
      </p:sp>
      <p:sp>
        <p:nvSpPr>
          <p:cNvPr name="TextBox 9" id="9"/>
          <p:cNvSpPr txBox="true"/>
          <p:nvPr/>
        </p:nvSpPr>
        <p:spPr>
          <a:xfrm rot="0">
            <a:off x="814198" y="5829300"/>
            <a:ext cx="16974932" cy="4267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45C9E"/>
                </a:solidFill>
                <a:latin typeface="Core Bandi Face"/>
              </a:rPr>
              <a:t>age = today.year - birth_date.year - ((today.month, today.day) &lt; (birth_date.month, birth_date.day)): Baris ini menghitung umur berdasarkan tahun lahir dan tanggal saat ini.</a:t>
            </a:r>
          </a:p>
          <a:p>
            <a:pPr marL="647700" indent="-323850" lvl="1">
              <a:lnSpc>
                <a:spcPts val="4200"/>
              </a:lnSpc>
              <a:buFont typeface="Arial"/>
              <a:buChar char="•"/>
            </a:pPr>
            <a:r>
              <a:rPr lang="en-US" sz="3000">
                <a:solidFill>
                  <a:srgbClr val="545C9E"/>
                </a:solidFill>
                <a:latin typeface="Core Bandi Face"/>
              </a:rPr>
              <a:t>today.year - birth_date.year menghitung perbedaan tahun antara tahun saat ini dan tahun lahir.</a:t>
            </a:r>
          </a:p>
          <a:p>
            <a:pPr marL="647700" indent="-323850" lvl="1">
              <a:lnSpc>
                <a:spcPts val="4200"/>
              </a:lnSpc>
              <a:buFont typeface="Arial"/>
              <a:buChar char="•"/>
            </a:pPr>
            <a:r>
              <a:rPr lang="en-US" sz="3000">
                <a:solidFill>
                  <a:srgbClr val="545C9E"/>
                </a:solidFill>
                <a:latin typeface="Core Bandi Face Semi-Bold"/>
              </a:rPr>
              <a:t>((today.month, today.day) &lt; (birth_date.month, birth_date.day))</a:t>
            </a:r>
            <a:r>
              <a:rPr lang="en-US" sz="3000">
                <a:solidFill>
                  <a:srgbClr val="545C9E"/>
                </a:solidFill>
                <a:latin typeface="Core Bandi Face"/>
              </a:rPr>
              <a:t> adalah ekspresi boolean yang mengevaluasi apakah tanggal lahir sudah melewati atau belum melewati hari ini dalam tahun ini.</a:t>
            </a:r>
          </a:p>
          <a:p>
            <a:pPr marL="647700" indent="-323850" lvl="1">
              <a:lnSpc>
                <a:spcPts val="4200"/>
              </a:lnSpc>
              <a:buFont typeface="Arial"/>
              <a:buChar char="•"/>
            </a:pPr>
            <a:r>
              <a:rPr lang="en-US" sz="3000">
                <a:solidFill>
                  <a:srgbClr val="545C9E"/>
                </a:solidFill>
                <a:latin typeface="Core Bandi Face"/>
              </a:rPr>
              <a:t>Dengan mengurangkan hasil pertama dengan nilai boolean kedua, kita memperlakukan nilai boolean sebagai 0 jika False dan 1 jika True. Hal ini memungkinkan kita untuk mengurangkan satu tahun dari perbedaan tahun jika tanggal lahir belum melewati hari ini dalam tahun ini.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7446561">
            <a:off x="14783217" y="-1516797"/>
            <a:ext cx="4952166" cy="4114800"/>
          </a:xfrm>
          <a:custGeom>
            <a:avLst/>
            <a:gdLst/>
            <a:ahLst/>
            <a:cxnLst/>
            <a:rect r="r" b="b" t="t" l="l"/>
            <a:pathLst>
              <a:path h="4114800" w="4952166">
                <a:moveTo>
                  <a:pt x="0" y="0"/>
                </a:moveTo>
                <a:lnTo>
                  <a:pt x="4952166" y="0"/>
                </a:lnTo>
                <a:lnTo>
                  <a:pt x="495216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7498990">
            <a:off x="-1447383" y="-1512367"/>
            <a:ext cx="4952166" cy="4114800"/>
          </a:xfrm>
          <a:custGeom>
            <a:avLst/>
            <a:gdLst/>
            <a:ahLst/>
            <a:cxnLst/>
            <a:rect r="r" b="b" t="t" l="l"/>
            <a:pathLst>
              <a:path h="4114800" w="4952166">
                <a:moveTo>
                  <a:pt x="4952166" y="0"/>
                </a:moveTo>
                <a:lnTo>
                  <a:pt x="0" y="0"/>
                </a:lnTo>
                <a:lnTo>
                  <a:pt x="0" y="4114800"/>
                </a:lnTo>
                <a:lnTo>
                  <a:pt x="4952166" y="4114800"/>
                </a:lnTo>
                <a:lnTo>
                  <a:pt x="4952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6457" y="6484292"/>
            <a:ext cx="2141927" cy="3485385"/>
          </a:xfrm>
          <a:custGeom>
            <a:avLst/>
            <a:gdLst/>
            <a:ahLst/>
            <a:cxnLst/>
            <a:rect r="r" b="b" t="t" l="l"/>
            <a:pathLst>
              <a:path h="3485385" w="2141927">
                <a:moveTo>
                  <a:pt x="0" y="0"/>
                </a:moveTo>
                <a:lnTo>
                  <a:pt x="2141927" y="0"/>
                </a:lnTo>
                <a:lnTo>
                  <a:pt x="2141927" y="3485385"/>
                </a:lnTo>
                <a:lnTo>
                  <a:pt x="0" y="34853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74982" y="1374717"/>
            <a:ext cx="19837964" cy="1368413"/>
          </a:xfrm>
          <a:prstGeom prst="rect">
            <a:avLst/>
          </a:prstGeom>
        </p:spPr>
        <p:txBody>
          <a:bodyPr anchor="t" rtlCol="false" tIns="0" lIns="0" bIns="0" rIns="0">
            <a:spAutoFit/>
          </a:bodyPr>
          <a:lstStyle/>
          <a:p>
            <a:pPr algn="ctr">
              <a:lnSpc>
                <a:spcPts val="11200"/>
              </a:lnSpc>
            </a:pPr>
            <a:r>
              <a:rPr lang="en-US" sz="8000">
                <a:solidFill>
                  <a:srgbClr val="545C9E"/>
                </a:solidFill>
                <a:latin typeface="Adigiana Toybox"/>
              </a:rPr>
              <a:t>Function yang ada dalam program</a:t>
            </a:r>
          </a:p>
        </p:txBody>
      </p:sp>
      <p:sp>
        <p:nvSpPr>
          <p:cNvPr name="TextBox 7" id="7"/>
          <p:cNvSpPr txBox="true"/>
          <p:nvPr/>
        </p:nvSpPr>
        <p:spPr>
          <a:xfrm rot="0">
            <a:off x="1273161" y="4350692"/>
            <a:ext cx="7505413" cy="1600200"/>
          </a:xfrm>
          <a:prstGeom prst="rect">
            <a:avLst/>
          </a:prstGeom>
        </p:spPr>
        <p:txBody>
          <a:bodyPr anchor="t" rtlCol="false" tIns="0" lIns="0" bIns="0" rIns="0">
            <a:spAutoFit/>
          </a:bodyPr>
          <a:lstStyle/>
          <a:p>
            <a:pPr>
              <a:lnSpc>
                <a:spcPts val="4200"/>
              </a:lnSpc>
            </a:pPr>
            <a:r>
              <a:rPr lang="en-US" sz="3000">
                <a:solidFill>
                  <a:srgbClr val="545C9E"/>
                </a:solidFill>
                <a:latin typeface="Core Bandi Face"/>
              </a:rPr>
              <a:t>Date Time adalah sebuah library atau modul yang dipanggil jika anda membutuhkan segala operasi yang berhubungan demi waktu.</a:t>
            </a:r>
          </a:p>
        </p:txBody>
      </p:sp>
      <p:sp>
        <p:nvSpPr>
          <p:cNvPr name="TextBox 8" id="8"/>
          <p:cNvSpPr txBox="true"/>
          <p:nvPr/>
        </p:nvSpPr>
        <p:spPr>
          <a:xfrm rot="0">
            <a:off x="1273161" y="3288183"/>
            <a:ext cx="4408191" cy="795020"/>
          </a:xfrm>
          <a:prstGeom prst="rect">
            <a:avLst/>
          </a:prstGeom>
        </p:spPr>
        <p:txBody>
          <a:bodyPr anchor="t" rtlCol="false" tIns="0" lIns="0" bIns="0" rIns="0">
            <a:spAutoFit/>
          </a:bodyPr>
          <a:lstStyle/>
          <a:p>
            <a:pPr marL="1014732" indent="-507366" lvl="1">
              <a:lnSpc>
                <a:spcPts val="6580"/>
              </a:lnSpc>
              <a:buFont typeface="Arial"/>
              <a:buChar char="•"/>
            </a:pPr>
            <a:r>
              <a:rPr lang="en-US" sz="4700">
                <a:solidFill>
                  <a:srgbClr val="545C9E"/>
                </a:solidFill>
                <a:latin typeface="Adigiana Toybox"/>
              </a:rPr>
              <a:t> Date Time</a:t>
            </a:r>
          </a:p>
        </p:txBody>
      </p:sp>
      <p:sp>
        <p:nvSpPr>
          <p:cNvPr name="Freeform 9" id="9"/>
          <p:cNvSpPr/>
          <p:nvPr/>
        </p:nvSpPr>
        <p:spPr>
          <a:xfrm flipH="true" flipV="false" rot="0">
            <a:off x="588661" y="6484292"/>
            <a:ext cx="2141927" cy="3485385"/>
          </a:xfrm>
          <a:custGeom>
            <a:avLst/>
            <a:gdLst/>
            <a:ahLst/>
            <a:cxnLst/>
            <a:rect r="r" b="b" t="t" l="l"/>
            <a:pathLst>
              <a:path h="3485385" w="2141927">
                <a:moveTo>
                  <a:pt x="2141928" y="0"/>
                </a:moveTo>
                <a:lnTo>
                  <a:pt x="0" y="0"/>
                </a:lnTo>
                <a:lnTo>
                  <a:pt x="0" y="3485385"/>
                </a:lnTo>
                <a:lnTo>
                  <a:pt x="2141928" y="3485385"/>
                </a:lnTo>
                <a:lnTo>
                  <a:pt x="21419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365532" y="3312948"/>
            <a:ext cx="4408191" cy="795020"/>
          </a:xfrm>
          <a:prstGeom prst="rect">
            <a:avLst/>
          </a:prstGeom>
        </p:spPr>
        <p:txBody>
          <a:bodyPr anchor="t" rtlCol="false" tIns="0" lIns="0" bIns="0" rIns="0">
            <a:spAutoFit/>
          </a:bodyPr>
          <a:lstStyle/>
          <a:p>
            <a:pPr>
              <a:lnSpc>
                <a:spcPts val="6580"/>
              </a:lnSpc>
            </a:pPr>
            <a:r>
              <a:rPr lang="en-US" sz="4700">
                <a:solidFill>
                  <a:srgbClr val="545C9E"/>
                </a:solidFill>
                <a:latin typeface="Adigiana Toybox"/>
              </a:rPr>
              <a:t>2.  Def</a:t>
            </a:r>
          </a:p>
        </p:txBody>
      </p:sp>
      <p:sp>
        <p:nvSpPr>
          <p:cNvPr name="TextBox 11" id="11"/>
          <p:cNvSpPr txBox="true"/>
          <p:nvPr/>
        </p:nvSpPr>
        <p:spPr>
          <a:xfrm rot="0">
            <a:off x="9355193" y="4305300"/>
            <a:ext cx="7505413" cy="1600200"/>
          </a:xfrm>
          <a:prstGeom prst="rect">
            <a:avLst/>
          </a:prstGeom>
        </p:spPr>
        <p:txBody>
          <a:bodyPr anchor="t" rtlCol="false" tIns="0" lIns="0" bIns="0" rIns="0">
            <a:spAutoFit/>
          </a:bodyPr>
          <a:lstStyle/>
          <a:p>
            <a:pPr>
              <a:lnSpc>
                <a:spcPts val="4200"/>
              </a:lnSpc>
            </a:pPr>
            <a:r>
              <a:rPr lang="en-US" sz="3000">
                <a:solidFill>
                  <a:srgbClr val="545C9E"/>
                </a:solidFill>
                <a:latin typeface="Core Bandi Face"/>
              </a:rPr>
              <a:t>Function Def ialah untuk mendefinisikan fungsi dan memberikan kode yang akan dijalankan ketika fungsi tersebut dipanggil.</a:t>
            </a:r>
          </a:p>
        </p:txBody>
      </p:sp>
      <p:sp>
        <p:nvSpPr>
          <p:cNvPr name="TextBox 12" id="12"/>
          <p:cNvSpPr txBox="true"/>
          <p:nvPr/>
        </p:nvSpPr>
        <p:spPr>
          <a:xfrm rot="0">
            <a:off x="7151097" y="6522392"/>
            <a:ext cx="4408191" cy="795020"/>
          </a:xfrm>
          <a:prstGeom prst="rect">
            <a:avLst/>
          </a:prstGeom>
        </p:spPr>
        <p:txBody>
          <a:bodyPr anchor="t" rtlCol="false" tIns="0" lIns="0" bIns="0" rIns="0">
            <a:spAutoFit/>
          </a:bodyPr>
          <a:lstStyle/>
          <a:p>
            <a:pPr>
              <a:lnSpc>
                <a:spcPts val="6580"/>
              </a:lnSpc>
            </a:pPr>
            <a:r>
              <a:rPr lang="en-US" sz="4700">
                <a:solidFill>
                  <a:srgbClr val="545C9E"/>
                </a:solidFill>
                <a:latin typeface="Adigiana Toybox"/>
              </a:rPr>
              <a:t>3. Button</a:t>
            </a:r>
          </a:p>
        </p:txBody>
      </p:sp>
      <p:sp>
        <p:nvSpPr>
          <p:cNvPr name="TextBox 13" id="13"/>
          <p:cNvSpPr txBox="true"/>
          <p:nvPr/>
        </p:nvSpPr>
        <p:spPr>
          <a:xfrm rot="0">
            <a:off x="5064214" y="7662774"/>
            <a:ext cx="7505413" cy="1066800"/>
          </a:xfrm>
          <a:prstGeom prst="rect">
            <a:avLst/>
          </a:prstGeom>
        </p:spPr>
        <p:txBody>
          <a:bodyPr anchor="t" rtlCol="false" tIns="0" lIns="0" bIns="0" rIns="0">
            <a:spAutoFit/>
          </a:bodyPr>
          <a:lstStyle/>
          <a:p>
            <a:pPr algn="ctr">
              <a:lnSpc>
                <a:spcPts val="4200"/>
              </a:lnSpc>
            </a:pPr>
            <a:r>
              <a:rPr lang="en-US" sz="3000">
                <a:solidFill>
                  <a:srgbClr val="545C9E"/>
                </a:solidFill>
                <a:latin typeface="Core Bandi Face"/>
              </a:rPr>
              <a:t>Function Button ialah membuat tombol interaktif didalam halaman program.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0">
            <a:off x="1028700" y="4458139"/>
            <a:ext cx="1019712" cy="1370723"/>
          </a:xfrm>
          <a:custGeom>
            <a:avLst/>
            <a:gdLst/>
            <a:ahLst/>
            <a:cxnLst/>
            <a:rect r="r" b="b" t="t" l="l"/>
            <a:pathLst>
              <a:path h="1370723" w="1019712">
                <a:moveTo>
                  <a:pt x="0" y="0"/>
                </a:moveTo>
                <a:lnTo>
                  <a:pt x="1019712" y="0"/>
                </a:lnTo>
                <a:lnTo>
                  <a:pt x="1019712" y="1370722"/>
                </a:lnTo>
                <a:lnTo>
                  <a:pt x="0" y="1370722"/>
                </a:lnTo>
                <a:lnTo>
                  <a:pt x="0" y="0"/>
                </a:lnTo>
                <a:close/>
              </a:path>
            </a:pathLst>
          </a:custGeom>
          <a:blipFill>
            <a:blip r:embed="rId3">
              <a:extLst>
                <a:ext uri="{96DAC541-7B7A-43D3-8B79-37D633B846F1}">
                  <asvg:svgBlip xmlns:asvg="http://schemas.microsoft.com/office/drawing/2016/SVG/main" r:embed="rId4"/>
                </a:ext>
              </a:extLst>
            </a:blip>
            <a:stretch>
              <a:fillRect l="0" t="-200191" r="-498218" b="0"/>
            </a:stretch>
          </a:blipFill>
        </p:spPr>
      </p:sp>
      <p:sp>
        <p:nvSpPr>
          <p:cNvPr name="Freeform 4" id="4"/>
          <p:cNvSpPr/>
          <p:nvPr/>
        </p:nvSpPr>
        <p:spPr>
          <a:xfrm flipH="true" flipV="false" rot="0">
            <a:off x="16239588" y="2220378"/>
            <a:ext cx="1019712" cy="1370723"/>
          </a:xfrm>
          <a:custGeom>
            <a:avLst/>
            <a:gdLst/>
            <a:ahLst/>
            <a:cxnLst/>
            <a:rect r="r" b="b" t="t" l="l"/>
            <a:pathLst>
              <a:path h="1370723" w="1019712">
                <a:moveTo>
                  <a:pt x="1019712" y="0"/>
                </a:moveTo>
                <a:lnTo>
                  <a:pt x="0" y="0"/>
                </a:lnTo>
                <a:lnTo>
                  <a:pt x="0" y="1370723"/>
                </a:lnTo>
                <a:lnTo>
                  <a:pt x="1019712" y="1370723"/>
                </a:lnTo>
                <a:lnTo>
                  <a:pt x="1019712" y="0"/>
                </a:lnTo>
                <a:close/>
              </a:path>
            </a:pathLst>
          </a:custGeom>
          <a:blipFill>
            <a:blip r:embed="rId3">
              <a:extLst>
                <a:ext uri="{96DAC541-7B7A-43D3-8B79-37D633B846F1}">
                  <asvg:svgBlip xmlns:asvg="http://schemas.microsoft.com/office/drawing/2016/SVG/main" r:embed="rId4"/>
                </a:ext>
              </a:extLst>
            </a:blip>
            <a:stretch>
              <a:fillRect l="0" t="-200191" r="-498218" b="0"/>
            </a:stretch>
          </a:blipFill>
        </p:spPr>
      </p:sp>
      <p:grpSp>
        <p:nvGrpSpPr>
          <p:cNvPr name="Group 5" id="5"/>
          <p:cNvGrpSpPr/>
          <p:nvPr/>
        </p:nvGrpSpPr>
        <p:grpSpPr>
          <a:xfrm rot="0">
            <a:off x="-973906" y="9258300"/>
            <a:ext cx="20235811" cy="1969673"/>
            <a:chOff x="0" y="0"/>
            <a:chExt cx="26981082" cy="2626230"/>
          </a:xfrm>
        </p:grpSpPr>
        <p:sp>
          <p:nvSpPr>
            <p:cNvPr name="Freeform 6" id="6"/>
            <p:cNvSpPr/>
            <p:nvPr/>
          </p:nvSpPr>
          <p:spPr>
            <a:xfrm flipH="false" flipV="false" rot="-10800000">
              <a:off x="0"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sp>
          <p:nvSpPr>
            <p:cNvPr name="Freeform 7" id="7"/>
            <p:cNvSpPr/>
            <p:nvPr/>
          </p:nvSpPr>
          <p:spPr>
            <a:xfrm flipH="false" flipV="false" rot="-10800000">
              <a:off x="8877945"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sp>
          <p:nvSpPr>
            <p:cNvPr name="Freeform 8" id="8"/>
            <p:cNvSpPr/>
            <p:nvPr/>
          </p:nvSpPr>
          <p:spPr>
            <a:xfrm flipH="false" flipV="false" rot="-10800000">
              <a:off x="17755891"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grpSp>
      <p:grpSp>
        <p:nvGrpSpPr>
          <p:cNvPr name="Group 9" id="9"/>
          <p:cNvGrpSpPr/>
          <p:nvPr/>
        </p:nvGrpSpPr>
        <p:grpSpPr>
          <a:xfrm rot="-10800000">
            <a:off x="-973906" y="-871618"/>
            <a:ext cx="20235811" cy="1969673"/>
            <a:chOff x="0" y="0"/>
            <a:chExt cx="26981082" cy="2626230"/>
          </a:xfrm>
        </p:grpSpPr>
        <p:sp>
          <p:nvSpPr>
            <p:cNvPr name="Freeform 10" id="10"/>
            <p:cNvSpPr/>
            <p:nvPr/>
          </p:nvSpPr>
          <p:spPr>
            <a:xfrm flipH="false" flipV="false" rot="-10800000">
              <a:off x="0"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sp>
          <p:nvSpPr>
            <p:cNvPr name="Freeform 11" id="11"/>
            <p:cNvSpPr/>
            <p:nvPr/>
          </p:nvSpPr>
          <p:spPr>
            <a:xfrm flipH="false" flipV="false" rot="-10800000">
              <a:off x="8877945"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sp>
          <p:nvSpPr>
            <p:cNvPr name="Freeform 12" id="12"/>
            <p:cNvSpPr/>
            <p:nvPr/>
          </p:nvSpPr>
          <p:spPr>
            <a:xfrm flipH="false" flipV="false" rot="-10800000">
              <a:off x="17755891" y="0"/>
              <a:ext cx="9225191" cy="2626230"/>
            </a:xfrm>
            <a:custGeom>
              <a:avLst/>
              <a:gdLst/>
              <a:ahLst/>
              <a:cxnLst/>
              <a:rect r="r" b="b" t="t" l="l"/>
              <a:pathLst>
                <a:path h="2626230" w="9225191">
                  <a:moveTo>
                    <a:pt x="0" y="0"/>
                  </a:moveTo>
                  <a:lnTo>
                    <a:pt x="9225191" y="0"/>
                  </a:lnTo>
                  <a:lnTo>
                    <a:pt x="9225191" y="2626230"/>
                  </a:lnTo>
                  <a:lnTo>
                    <a:pt x="0" y="2626230"/>
                  </a:lnTo>
                  <a:lnTo>
                    <a:pt x="0" y="0"/>
                  </a:lnTo>
                  <a:close/>
                </a:path>
              </a:pathLst>
            </a:custGeom>
            <a:blipFill>
              <a:blip r:embed="rId5">
                <a:extLst>
                  <a:ext uri="{96DAC541-7B7A-43D3-8B79-37D633B846F1}">
                    <asvg:svgBlip xmlns:asvg="http://schemas.microsoft.com/office/drawing/2016/SVG/main" r:embed="rId6"/>
                  </a:ext>
                </a:extLst>
              </a:blip>
              <a:stretch>
                <a:fillRect l="-12181" t="0" r="-11105" b="0"/>
              </a:stretch>
            </a:blipFill>
          </p:spPr>
        </p:sp>
      </p:grpSp>
      <p:sp>
        <p:nvSpPr>
          <p:cNvPr name="Freeform 13" id="13"/>
          <p:cNvSpPr/>
          <p:nvPr/>
        </p:nvSpPr>
        <p:spPr>
          <a:xfrm flipH="false" flipV="false" rot="0">
            <a:off x="2048412" y="2905739"/>
            <a:ext cx="9241388" cy="4887095"/>
          </a:xfrm>
          <a:custGeom>
            <a:avLst/>
            <a:gdLst/>
            <a:ahLst/>
            <a:cxnLst/>
            <a:rect r="r" b="b" t="t" l="l"/>
            <a:pathLst>
              <a:path h="4887095" w="9241388">
                <a:moveTo>
                  <a:pt x="0" y="0"/>
                </a:moveTo>
                <a:lnTo>
                  <a:pt x="9241388" y="0"/>
                </a:lnTo>
                <a:lnTo>
                  <a:pt x="9241388" y="4887095"/>
                </a:lnTo>
                <a:lnTo>
                  <a:pt x="0" y="4887095"/>
                </a:lnTo>
                <a:lnTo>
                  <a:pt x="0" y="0"/>
                </a:lnTo>
                <a:close/>
              </a:path>
            </a:pathLst>
          </a:custGeom>
          <a:blipFill>
            <a:blip r:embed="rId7"/>
            <a:stretch>
              <a:fillRect l="0" t="0" r="0" b="-6315"/>
            </a:stretch>
          </a:blipFill>
        </p:spPr>
      </p:sp>
      <p:sp>
        <p:nvSpPr>
          <p:cNvPr name="Freeform 14" id="14"/>
          <p:cNvSpPr/>
          <p:nvPr/>
        </p:nvSpPr>
        <p:spPr>
          <a:xfrm flipH="false" flipV="false" rot="0">
            <a:off x="11551319" y="4103748"/>
            <a:ext cx="5707981" cy="4096924"/>
          </a:xfrm>
          <a:custGeom>
            <a:avLst/>
            <a:gdLst/>
            <a:ahLst/>
            <a:cxnLst/>
            <a:rect r="r" b="b" t="t" l="l"/>
            <a:pathLst>
              <a:path h="4096924" w="5707981">
                <a:moveTo>
                  <a:pt x="0" y="0"/>
                </a:moveTo>
                <a:lnTo>
                  <a:pt x="5707981" y="0"/>
                </a:lnTo>
                <a:lnTo>
                  <a:pt x="5707981" y="4096925"/>
                </a:lnTo>
                <a:lnTo>
                  <a:pt x="0" y="4096925"/>
                </a:lnTo>
                <a:lnTo>
                  <a:pt x="0" y="0"/>
                </a:lnTo>
                <a:close/>
              </a:path>
            </a:pathLst>
          </a:custGeom>
          <a:blipFill>
            <a:blip r:embed="rId8"/>
            <a:stretch>
              <a:fillRect l="-12251" t="-17069" r="-186656" b="-117069"/>
            </a:stretch>
          </a:blipFill>
        </p:spPr>
      </p:sp>
      <p:sp>
        <p:nvSpPr>
          <p:cNvPr name="TextBox 15" id="15"/>
          <p:cNvSpPr txBox="true"/>
          <p:nvPr/>
        </p:nvSpPr>
        <p:spPr>
          <a:xfrm rot="0">
            <a:off x="2730589" y="907555"/>
            <a:ext cx="12826822" cy="1708151"/>
          </a:xfrm>
          <a:prstGeom prst="rect">
            <a:avLst/>
          </a:prstGeom>
        </p:spPr>
        <p:txBody>
          <a:bodyPr anchor="t" rtlCol="false" tIns="0" lIns="0" bIns="0" rIns="0">
            <a:spAutoFit/>
          </a:bodyPr>
          <a:lstStyle/>
          <a:p>
            <a:pPr algn="ctr">
              <a:lnSpc>
                <a:spcPts val="13999"/>
              </a:lnSpc>
            </a:pPr>
            <a:r>
              <a:rPr lang="en-US" sz="9999">
                <a:solidFill>
                  <a:srgbClr val="545C9E"/>
                </a:solidFill>
                <a:latin typeface="Adigiana Toybox"/>
              </a:rPr>
              <a:t>Hasil Output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
            </a:blip>
            <a:stretch>
              <a:fillRect l="0" t="-9222" r="0" b="-9222"/>
            </a:stretch>
          </a:blipFill>
        </p:spPr>
      </p:sp>
      <p:sp>
        <p:nvSpPr>
          <p:cNvPr name="Freeform 3" id="3"/>
          <p:cNvSpPr/>
          <p:nvPr/>
        </p:nvSpPr>
        <p:spPr>
          <a:xfrm flipH="false" flipV="false" rot="0">
            <a:off x="15325351" y="642309"/>
            <a:ext cx="2296807" cy="4114800"/>
          </a:xfrm>
          <a:custGeom>
            <a:avLst/>
            <a:gdLst/>
            <a:ahLst/>
            <a:cxnLst/>
            <a:rect r="r" b="b" t="t" l="l"/>
            <a:pathLst>
              <a:path h="4114800" w="2296807">
                <a:moveTo>
                  <a:pt x="0" y="0"/>
                </a:moveTo>
                <a:lnTo>
                  <a:pt x="2296806" y="0"/>
                </a:lnTo>
                <a:lnTo>
                  <a:pt x="22968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981" y="5619750"/>
            <a:ext cx="4139273" cy="4336381"/>
          </a:xfrm>
          <a:custGeom>
            <a:avLst/>
            <a:gdLst/>
            <a:ahLst/>
            <a:cxnLst/>
            <a:rect r="r" b="b" t="t" l="l"/>
            <a:pathLst>
              <a:path h="4336381" w="4139273">
                <a:moveTo>
                  <a:pt x="0" y="0"/>
                </a:moveTo>
                <a:lnTo>
                  <a:pt x="4139273" y="0"/>
                </a:lnTo>
                <a:lnTo>
                  <a:pt x="4139273" y="4336381"/>
                </a:lnTo>
                <a:lnTo>
                  <a:pt x="0" y="4336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730589" y="2131523"/>
            <a:ext cx="12826822" cy="1708151"/>
          </a:xfrm>
          <a:prstGeom prst="rect">
            <a:avLst/>
          </a:prstGeom>
        </p:spPr>
        <p:txBody>
          <a:bodyPr anchor="t" rtlCol="false" tIns="0" lIns="0" bIns="0" rIns="0">
            <a:spAutoFit/>
          </a:bodyPr>
          <a:lstStyle/>
          <a:p>
            <a:pPr algn="ctr">
              <a:lnSpc>
                <a:spcPts val="13999"/>
              </a:lnSpc>
            </a:pPr>
            <a:r>
              <a:rPr lang="en-US" sz="9999">
                <a:solidFill>
                  <a:srgbClr val="545C9E"/>
                </a:solidFill>
                <a:latin typeface="Adigiana Toybox"/>
              </a:rPr>
              <a:t>Kesimpulan</a:t>
            </a:r>
          </a:p>
        </p:txBody>
      </p:sp>
      <p:sp>
        <p:nvSpPr>
          <p:cNvPr name="Freeform 6" id="6"/>
          <p:cNvSpPr/>
          <p:nvPr/>
        </p:nvSpPr>
        <p:spPr>
          <a:xfrm flipH="false" flipV="true" rot="-6702528">
            <a:off x="14248946" y="5357597"/>
            <a:ext cx="6020709" cy="6971347"/>
          </a:xfrm>
          <a:custGeom>
            <a:avLst/>
            <a:gdLst/>
            <a:ahLst/>
            <a:cxnLst/>
            <a:rect r="r" b="b" t="t" l="l"/>
            <a:pathLst>
              <a:path h="6971347" w="6020709">
                <a:moveTo>
                  <a:pt x="0" y="6971347"/>
                </a:moveTo>
                <a:lnTo>
                  <a:pt x="6020708" y="6971347"/>
                </a:lnTo>
                <a:lnTo>
                  <a:pt x="6020708" y="0"/>
                </a:lnTo>
                <a:lnTo>
                  <a:pt x="0" y="0"/>
                </a:lnTo>
                <a:lnTo>
                  <a:pt x="0" y="697134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165005">
            <a:off x="-1451193" y="-2630354"/>
            <a:ext cx="6020709" cy="6971347"/>
          </a:xfrm>
          <a:custGeom>
            <a:avLst/>
            <a:gdLst/>
            <a:ahLst/>
            <a:cxnLst/>
            <a:rect r="r" b="b" t="t" l="l"/>
            <a:pathLst>
              <a:path h="6971347" w="6020709">
                <a:moveTo>
                  <a:pt x="0" y="0"/>
                </a:moveTo>
                <a:lnTo>
                  <a:pt x="6020709" y="0"/>
                </a:lnTo>
                <a:lnTo>
                  <a:pt x="6020709" y="6971347"/>
                </a:lnTo>
                <a:lnTo>
                  <a:pt x="0" y="6971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346254" y="4397603"/>
            <a:ext cx="9595493" cy="3092450"/>
          </a:xfrm>
          <a:prstGeom prst="rect">
            <a:avLst/>
          </a:prstGeom>
        </p:spPr>
        <p:txBody>
          <a:bodyPr anchor="t" rtlCol="false" tIns="0" lIns="0" bIns="0" rIns="0">
            <a:spAutoFit/>
          </a:bodyPr>
          <a:lstStyle/>
          <a:p>
            <a:pPr algn="ctr">
              <a:lnSpc>
                <a:spcPts val="4899"/>
              </a:lnSpc>
            </a:pPr>
            <a:r>
              <a:rPr lang="en-US" sz="3499">
                <a:solidFill>
                  <a:srgbClr val="545C9E"/>
                </a:solidFill>
                <a:latin typeface="Core Bandi Face"/>
              </a:rPr>
              <a:t>Jadi kami membuat aplikasi kalkulator umur ini untuk memudahkan kita mengetahui umur kita dengan cara menginputkan tahun lahir,bulan lahir dan tanggal lahir. dan akan mengoutputkan umur kita di tampilan layar.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DAF7gdH5HyI</dc:identifier>
  <dcterms:modified xsi:type="dcterms:W3CDTF">2011-08-01T06:04:30Z</dcterms:modified>
  <cp:revision>1</cp:revision>
  <dc:title>Biru Putih Imut Lucu Tugas Kelompok Presentasi</dc:title>
</cp:coreProperties>
</file>